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m4a" ContentType="audio/unknown"/>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8"/>
  </p:notesMasterIdLst>
  <p:handoutMasterIdLst>
    <p:handoutMasterId r:id="rId59"/>
  </p:handoutMasterIdLst>
  <p:sldIdLst>
    <p:sldId id="256" r:id="rId2"/>
    <p:sldId id="335" r:id="rId3"/>
    <p:sldId id="258" r:id="rId4"/>
    <p:sldId id="296" r:id="rId5"/>
    <p:sldId id="294" r:id="rId6"/>
    <p:sldId id="271" r:id="rId7"/>
    <p:sldId id="330" r:id="rId8"/>
    <p:sldId id="329" r:id="rId9"/>
    <p:sldId id="325" r:id="rId10"/>
    <p:sldId id="321" r:id="rId11"/>
    <p:sldId id="334" r:id="rId12"/>
    <p:sldId id="332" r:id="rId13"/>
    <p:sldId id="304" r:id="rId14"/>
    <p:sldId id="326" r:id="rId15"/>
    <p:sldId id="287" r:id="rId16"/>
    <p:sldId id="310" r:id="rId17"/>
    <p:sldId id="261" r:id="rId18"/>
    <p:sldId id="344" r:id="rId19"/>
    <p:sldId id="331" r:id="rId20"/>
    <p:sldId id="309" r:id="rId21"/>
    <p:sldId id="343" r:id="rId22"/>
    <p:sldId id="314" r:id="rId23"/>
    <p:sldId id="336" r:id="rId24"/>
    <p:sldId id="259" r:id="rId25"/>
    <p:sldId id="345" r:id="rId26"/>
    <p:sldId id="302" r:id="rId27"/>
    <p:sldId id="307" r:id="rId28"/>
    <p:sldId id="324" r:id="rId29"/>
    <p:sldId id="337" r:id="rId30"/>
    <p:sldId id="339" r:id="rId31"/>
    <p:sldId id="338" r:id="rId32"/>
    <p:sldId id="346" r:id="rId33"/>
    <p:sldId id="315" r:id="rId34"/>
    <p:sldId id="257" r:id="rId35"/>
    <p:sldId id="305" r:id="rId36"/>
    <p:sldId id="328" r:id="rId37"/>
    <p:sldId id="316" r:id="rId38"/>
    <p:sldId id="312" r:id="rId39"/>
    <p:sldId id="317" r:id="rId40"/>
    <p:sldId id="311" r:id="rId41"/>
    <p:sldId id="318" r:id="rId42"/>
    <p:sldId id="288" r:id="rId43"/>
    <p:sldId id="273" r:id="rId44"/>
    <p:sldId id="320" r:id="rId45"/>
    <p:sldId id="341" r:id="rId46"/>
    <p:sldId id="281" r:id="rId47"/>
    <p:sldId id="284" r:id="rId48"/>
    <p:sldId id="327" r:id="rId49"/>
    <p:sldId id="292" r:id="rId50"/>
    <p:sldId id="323" r:id="rId51"/>
    <p:sldId id="295" r:id="rId52"/>
    <p:sldId id="301" r:id="rId53"/>
    <p:sldId id="333" r:id="rId54"/>
    <p:sldId id="340" r:id="rId55"/>
    <p:sldId id="270" r:id="rId56"/>
    <p:sldId id="293"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110B"/>
    <a:srgbClr val="880E0B"/>
    <a:srgbClr val="000090"/>
    <a:srgbClr val="6E4808"/>
    <a:srgbClr val="FE387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63" autoAdjust="0"/>
    <p:restoredTop sz="86473" autoAdjust="0"/>
  </p:normalViewPr>
  <p:slideViewPr>
    <p:cSldViewPr snapToGrid="0" snapToObjects="1">
      <p:cViewPr varScale="1">
        <p:scale>
          <a:sx n="87" d="100"/>
          <a:sy n="87" d="100"/>
        </p:scale>
        <p:origin x="-1176" y="-112"/>
      </p:cViewPr>
      <p:guideLst>
        <p:guide orient="horz" pos="2160"/>
        <p:guide pos="2880"/>
      </p:guideLst>
    </p:cSldViewPr>
  </p:slideViewPr>
  <p:outlineViewPr>
    <p:cViewPr>
      <p:scale>
        <a:sx n="33" d="100"/>
        <a:sy n="33" d="100"/>
      </p:scale>
      <p:origin x="16"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handoutMaster" Target="handoutMasters/handout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FA31643-F3A3-41AC-BAB8-FC9614329DE2}" type="datetimeFigureOut">
              <a:rPr lang="en-US" smtClean="0"/>
              <a:pPr/>
              <a:t>16-05-22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62E245D-473A-43A7-9177-40EEB7C37B66}" type="slidenum">
              <a:rPr lang="en-US" smtClean="0"/>
              <a:pPr/>
              <a:t>‹#›</a:t>
            </a:fld>
            <a:endParaRPr lang="en-US"/>
          </a:p>
        </p:txBody>
      </p:sp>
    </p:spTree>
    <p:extLst>
      <p:ext uri="{BB962C8B-B14F-4D97-AF65-F5344CB8AC3E}">
        <p14:creationId xmlns:p14="http://schemas.microsoft.com/office/powerpoint/2010/main" val="4058495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3F838F-1466-6E44-BF89-0B3F18117D05}" type="datetimeFigureOut">
              <a:rPr lang="en-US" smtClean="0"/>
              <a:pPr/>
              <a:t>16-05-22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A40A0C-52EA-7141-8250-9814E9264F18}" type="slidenum">
              <a:rPr lang="en-US" smtClean="0"/>
              <a:pPr/>
              <a:t>‹#›</a:t>
            </a:fld>
            <a:endParaRPr lang="en-US"/>
          </a:p>
        </p:txBody>
      </p:sp>
    </p:spTree>
    <p:extLst>
      <p:ext uri="{BB962C8B-B14F-4D97-AF65-F5344CB8AC3E}">
        <p14:creationId xmlns:p14="http://schemas.microsoft.com/office/powerpoint/2010/main" val="299696605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twain.lib.virginia.edu/projects/rissetto/bad.jpg"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kathyewing.com/wp-content/uploads/2010/08/Copy-of-IMG_0303.jpg"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hyperlink" Target="http://static.tvtropes.org/pmwiki/pub/images/Savage_3_450.png"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 Id="rId3" Type="http://schemas.openxmlformats.org/officeDocument/2006/relationships/hyperlink" Target="http://indiancountrytodaymedianetwork.com/article/tiny-horrors-chilling-reminder-how-cruel-assimilation-was%E2%80%94and-146664"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 Id="rId3" Type="http://schemas.openxmlformats.org/officeDocument/2006/relationships/hyperlink" Target="http://www.nlm.nih.gov/exhibition/if_you_knew/ifyouknew_07.html"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 Id="rId3" Type="http://schemas.openxmlformats.org/officeDocument/2006/relationships/hyperlink" Target="http://www.indianarttulsa.com/graphics/mcmurtry.jpg"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 Id="rId3" Type="http://schemas.openxmlformats.org/officeDocument/2006/relationships/hyperlink" Target="http://www.bluecorncomics.com/pics/dennis.gif"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 Id="rId3" Type="http://schemas.openxmlformats.org/officeDocument/2006/relationships/hyperlink" Target="http://upload.wikimedia.org/wikipedia/commons/d/d6/Pawnee_bill_wild_west_show_c1905.jpg"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 Id="rId3" Type="http://schemas.openxmlformats.org/officeDocument/2006/relationships/hyperlink" Target="http://www.aigenom.com/images/NAbook_Indians_Wild_and_Cruel_1928.jpg" TargetMode="Externa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 Id="rId3" Type="http://schemas.openxmlformats.org/officeDocument/2006/relationships/hyperlink" Target="http://www.zazzle.com/savage_arms_screaming_indian_front_tshirt-235562313545920765" TargetMode="Externa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 Id="rId3" Type="http://schemas.openxmlformats.org/officeDocument/2006/relationships/hyperlink" Target="http://indiancountrytodaymedianetwork.com/article/american-indians-mark-20th-year-of-protesting-cleveland-indians-mascot-chief-wahoo-106090"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www.nationalcowboymuseum.org/education/lesson-plans/Fraser/Fraser.aspx"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Song: </a:t>
            </a:r>
            <a:r>
              <a:rPr lang="en-US" dirty="0" smtClean="0"/>
              <a:t>Gratitude to</a:t>
            </a:r>
            <a:r>
              <a:rPr lang="en-US" baseline="0" dirty="0" smtClean="0"/>
              <a:t> the Ancestors; painting by an indigenous artist: depiction of indigenous crucifixion by the White Man. </a:t>
            </a:r>
            <a:r>
              <a:rPr lang="en-CA" sz="1200" kern="1200" dirty="0" smtClean="0">
                <a:solidFill>
                  <a:schemeClr val="tx1"/>
                </a:solidFill>
                <a:effectLst/>
                <a:latin typeface="+mn-lt"/>
                <a:ea typeface="+mn-ea"/>
                <a:cs typeface="+mn-cs"/>
              </a:rPr>
              <a:t>http://glennsimmons.wordpress.com/2010/07/</a:t>
            </a:r>
          </a:p>
          <a:p>
            <a:pPr algn="just"/>
            <a:r>
              <a:rPr lang="en-US" b="1" baseline="0" dirty="0" smtClean="0"/>
              <a:t>READ PASSAGE </a:t>
            </a:r>
            <a:r>
              <a:rPr lang="en-US" b="0" baseline="0" dirty="0" smtClean="0"/>
              <a:t>BY </a:t>
            </a:r>
            <a:r>
              <a:rPr lang="en-US" baseline="0" dirty="0" smtClean="0"/>
              <a:t>WARD CHURCHILL, </a:t>
            </a:r>
            <a:r>
              <a:rPr lang="en-US" i="1" baseline="0" dirty="0" smtClean="0"/>
              <a:t>A Little Matter of Genocide </a:t>
            </a:r>
            <a:r>
              <a:rPr lang="en-US" i="0" baseline="0" dirty="0" smtClean="0"/>
              <a:t>(p. </a:t>
            </a:r>
            <a:r>
              <a:rPr lang="en-US" b="1" i="0" baseline="0" dirty="0" smtClean="0"/>
              <a:t>1) </a:t>
            </a:r>
            <a:r>
              <a:rPr lang="en-US" sz="1200" b="1" dirty="0" smtClean="0">
                <a:solidFill>
                  <a:schemeClr val="accent3">
                    <a:lumMod val="75000"/>
                  </a:schemeClr>
                </a:solidFill>
              </a:rPr>
              <a:t>“During the four centuries spanning the time between 1492, when Christopher Columbus first set foot on the ‘New World’ of a Caribbean beach, and 1892, when the U.S. Census Bureau concluded that there were fewer than a quarter-million indigenous people surviving within a country’s claimed boundaries, </a:t>
            </a:r>
            <a:r>
              <a:rPr lang="en-US" sz="1200" b="1" dirty="0" smtClean="0">
                <a:solidFill>
                  <a:schemeClr val="tx2"/>
                </a:solidFill>
              </a:rPr>
              <a:t>a hemispheric population estimated to have been as great as 125 million was reduced by over 90 percent.”</a:t>
            </a:r>
          </a:p>
          <a:p>
            <a:pPr algn="just"/>
            <a:endParaRPr lang="en-US" sz="1200" b="1" dirty="0" smtClean="0">
              <a:solidFill>
                <a:schemeClr val="accent3">
                  <a:lumMod val="75000"/>
                </a:schemeClr>
              </a:solidFill>
            </a:endParaRPr>
          </a:p>
          <a:p>
            <a:pPr algn="just"/>
            <a:r>
              <a:rPr lang="en-US" sz="1200" b="1" dirty="0" smtClean="0">
                <a:solidFill>
                  <a:schemeClr val="accent3">
                    <a:lumMod val="75000"/>
                  </a:schemeClr>
                </a:solidFill>
              </a:rPr>
              <a:t>“The people had died in their millions of being hacked apart with axes and swords, burned alive and trampled under horses, hunted as game and fed to dogs, shot, beaten, stabbed, scalped for bounty, hanged on meat hooks and thrown over the sides of ships at sea, worked to death as slave laborers, intentionally starved and frozen to death during a multitude of forced matches and internments, and, in an unknown number of instances, deliberately infected with epidemic diseases.” (p. 1)</a:t>
            </a:r>
          </a:p>
          <a:p>
            <a:endParaRPr lang="en-US" b="1" baseline="0" dirty="0" smtClean="0"/>
          </a:p>
          <a:p>
            <a:r>
              <a:rPr lang="en-US" b="1" baseline="0" dirty="0" smtClean="0"/>
              <a:t>----- Meeting Notes (14-01-07 22:15) -----</a:t>
            </a:r>
          </a:p>
          <a:p>
            <a:r>
              <a:rPr lang="en-US" b="1" baseline="0" dirty="0" smtClean="0"/>
              <a:t>1) “During the four centuries spanning the time between 1492, when Christopher Columbus first set foot on the ‘New World’ of a Caribbean beach, and 1892, when the U.S. Census Bureau concluded that there were fewer than a quarter-million indigenous people surviving within a country’s claimed boundaries, a hemispheric population estimated to have been as great as 125 million was reduced by over 90 percent.”</a:t>
            </a:r>
          </a:p>
          <a:p>
            <a:endParaRPr lang="en-US" b="1" baseline="0" dirty="0" smtClean="0"/>
          </a:p>
          <a:p>
            <a:endParaRPr lang="en-US" b="1" baseline="0" dirty="0" smtClean="0"/>
          </a:p>
          <a:p>
            <a:endParaRPr lang="en-US" b="1" baseline="0" dirty="0" smtClean="0"/>
          </a:p>
          <a:p>
            <a:r>
              <a:rPr lang="en-US" b="1" baseline="0" dirty="0" smtClean="0"/>
              <a:t>“The people had died in their millions of being hacked apart with axes and swords, burned alive and trampled under horses, hunted as game and fed to dogs, shot, beaten, stabbed, scalped for bounty, hanged on meat hooks and thrown over the sides of ships at sea, worked to death as slave laborers, intentionally starved and frozen to death during a multitude of forced matches and internments, and, in an unknown number of instances, deliberately infected with epidemic diseases.” (p. 1)</a:t>
            </a:r>
          </a:p>
          <a:p>
            <a:endParaRPr lang="en-US" b="1" baseline="0" dirty="0" smtClean="0"/>
          </a:p>
          <a:p>
            <a:endParaRPr lang="en-US" b="1" baseline="0" dirty="0" smtClean="0"/>
          </a:p>
          <a:p>
            <a:endParaRPr lang="en-US" b="1" baseline="0" dirty="0" smtClean="0"/>
          </a:p>
          <a:p>
            <a:endParaRPr lang="en-US" b="1" baseline="0" dirty="0" smtClean="0"/>
          </a:p>
        </p:txBody>
      </p:sp>
      <p:sp>
        <p:nvSpPr>
          <p:cNvPr id="4" name="Slide Number Placeholder 3"/>
          <p:cNvSpPr>
            <a:spLocks noGrp="1"/>
          </p:cNvSpPr>
          <p:nvPr>
            <p:ph type="sldNum" sz="quarter" idx="10"/>
          </p:nvPr>
        </p:nvSpPr>
        <p:spPr/>
        <p:txBody>
          <a:bodyPr/>
          <a:lstStyle/>
          <a:p>
            <a:fld id="{6FA40A0C-52EA-7141-8250-9814E9264F18}" type="slidenum">
              <a:rPr lang="en-US" smtClean="0"/>
              <a:pPr/>
              <a:t>1</a:t>
            </a:fld>
            <a:endParaRPr lang="en-US"/>
          </a:p>
        </p:txBody>
      </p:sp>
    </p:spTree>
    <p:extLst>
      <p:ext uri="{BB962C8B-B14F-4D97-AF65-F5344CB8AC3E}">
        <p14:creationId xmlns:p14="http://schemas.microsoft.com/office/powerpoint/2010/main" val="2941466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READ</a:t>
            </a:r>
            <a:r>
              <a:rPr lang="en-US" b="1" baseline="0" dirty="0" smtClean="0"/>
              <a:t> from TRC doc, “They Came for the Children (2012): p. 3…</a:t>
            </a:r>
            <a:r>
              <a:rPr lang="en-US" b="0" baseline="0" dirty="0" smtClean="0"/>
              <a:t>Canada’s indigenous peoples were their own civilizations…civilizations that were disavowed as such by British colonizers to justify their genocidal actions. Here is a quote from “They Came for the Children”: “The destruction and transformation of Aboriginal societies , which was unleashed in the name of civilization, did not constitute progress for the people who lived in those societies. They already had an effective understanding of environment. They had developed practices and technologies to draw a long-term livelihood from it efficiently. They each had a set of spiritual beliefs that provided coherence in their lives. They had social structures based on well-developed principles and values. Their societies were not without violence and social problems, </a:t>
            </a:r>
            <a:r>
              <a:rPr lang="en-US" b="1" baseline="0" dirty="0" smtClean="0"/>
              <a:t>but neither were the societies that sought to civilize them. The process of ‘civilizing’ was, in reality, </a:t>
            </a:r>
            <a:r>
              <a:rPr lang="en-US" b="1" u="sng" baseline="0" dirty="0" smtClean="0"/>
              <a:t>the process of destroying a continent FULL OF CIVILIZATIONS.” </a:t>
            </a:r>
            <a:r>
              <a:rPr lang="en-US" b="0" dirty="0" smtClean="0"/>
              <a:t>As</a:t>
            </a:r>
            <a:r>
              <a:rPr lang="en-US" dirty="0" smtClean="0"/>
              <a:t> Professor</a:t>
            </a:r>
            <a:r>
              <a:rPr lang="en-US" baseline="0" dirty="0" smtClean="0"/>
              <a:t> </a:t>
            </a:r>
            <a:r>
              <a:rPr lang="en-US" baseline="0" dirty="0" err="1" smtClean="0"/>
              <a:t>Itwaru</a:t>
            </a:r>
            <a:r>
              <a:rPr lang="en-US" baseline="0" dirty="0" smtClean="0"/>
              <a:t> makes clear in this article, not a lot has changed with respect to this euro-supremacist mentality. White Western society continues to justify mass-murder through armed interventions by declaring racialized peoples to be the demonized Others, the Enemies. </a:t>
            </a:r>
            <a:endParaRPr lang="en-US" dirty="0"/>
          </a:p>
        </p:txBody>
      </p:sp>
      <p:sp>
        <p:nvSpPr>
          <p:cNvPr id="4" name="Slide Number Placeholder 3"/>
          <p:cNvSpPr>
            <a:spLocks noGrp="1"/>
          </p:cNvSpPr>
          <p:nvPr>
            <p:ph type="sldNum" sz="quarter" idx="10"/>
          </p:nvPr>
        </p:nvSpPr>
        <p:spPr/>
        <p:txBody>
          <a:bodyPr/>
          <a:lstStyle/>
          <a:p>
            <a:fld id="{6FA40A0C-52EA-7141-8250-9814E9264F18}"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John</a:t>
            </a:r>
            <a:r>
              <a:rPr lang="en-US" baseline="0" dirty="0" smtClean="0"/>
              <a:t> M. Coward’s article, “Making Sense of Savagery: Native American Cartoons in </a:t>
            </a:r>
            <a:r>
              <a:rPr lang="en-US" i="1" baseline="0" dirty="0" smtClean="0"/>
              <a:t>The Daily Graphic,</a:t>
            </a:r>
            <a:r>
              <a:rPr lang="en-US" i="0" baseline="0" dirty="0" smtClean="0"/>
              <a:t>” he states that “the cartoon titled “The Right Way to Dispose of Sitting Bull and His Braves” was a response to the Sioux and Cheyenne victory over George Custer’s Seventh Cavalry in Montana…It depicted a half-buck creature who – having killed and scalped a U.S. soldier – has just been gunned down by another soldier.” The illustration is a political statement, aligned with white societies grievances, and depicts the indigenous warrior as a hideous and grotesque monster, while on the other hand it depicts the slain soldier as a noble white man killed by the savage ‘Indian’. The depiction of the indigenous warrior as a savage being served the purpose of </a:t>
            </a:r>
            <a:r>
              <a:rPr lang="en-US" i="0" baseline="0" dirty="0" err="1" smtClean="0"/>
              <a:t>Othering</a:t>
            </a:r>
            <a:r>
              <a:rPr lang="en-US" i="0" baseline="0" dirty="0" smtClean="0"/>
              <a:t>, of racial demonization, and constructing the enemy.  </a:t>
            </a:r>
            <a:endParaRPr lang="en-US" dirty="0"/>
          </a:p>
        </p:txBody>
      </p:sp>
      <p:sp>
        <p:nvSpPr>
          <p:cNvPr id="4" name="Slide Number Placeholder 3"/>
          <p:cNvSpPr>
            <a:spLocks noGrp="1"/>
          </p:cNvSpPr>
          <p:nvPr>
            <p:ph type="sldNum" sz="quarter" idx="10"/>
          </p:nvPr>
        </p:nvSpPr>
        <p:spPr/>
        <p:txBody>
          <a:bodyPr/>
          <a:lstStyle/>
          <a:p>
            <a:fld id="{6FA40A0C-52EA-7141-8250-9814E9264F18}" type="slidenum">
              <a:rPr lang="en-US" smtClean="0"/>
              <a:pPr/>
              <a:t>11</a:t>
            </a:fld>
            <a:endParaRPr lang="en-US"/>
          </a:p>
        </p:txBody>
      </p:sp>
    </p:spTree>
    <p:extLst>
      <p:ext uri="{BB962C8B-B14F-4D97-AF65-F5344CB8AC3E}">
        <p14:creationId xmlns:p14="http://schemas.microsoft.com/office/powerpoint/2010/main" val="3368787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A40A0C-52EA-7141-8250-9814E9264F18}" type="slidenum">
              <a:rPr lang="en-US" smtClean="0"/>
              <a:pPr/>
              <a:t>12</a:t>
            </a:fld>
            <a:endParaRPr lang="en-US"/>
          </a:p>
        </p:txBody>
      </p:sp>
    </p:spTree>
    <p:extLst>
      <p:ext uri="{BB962C8B-B14F-4D97-AF65-F5344CB8AC3E}">
        <p14:creationId xmlns:p14="http://schemas.microsoft.com/office/powerpoint/2010/main" val="248988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case of Canada’s indigenous</a:t>
            </a:r>
            <a:r>
              <a:rPr lang="en-US" baseline="0" dirty="0" smtClean="0"/>
              <a:t> population, the media consciously fabricated articles on savage Indians and how Indian men were intent on claiming white women and raping them brutally. This became an especially prominent and effective practice of the media, spurred on by the Canadian government, in the late 19</a:t>
            </a:r>
            <a:r>
              <a:rPr lang="en-US" baseline="30000" dirty="0" smtClean="0"/>
              <a:t>th</a:t>
            </a:r>
            <a:r>
              <a:rPr lang="en-US" baseline="0" dirty="0" smtClean="0"/>
              <a:t> century, after Confederation. In times before photographic accuracy, the artist’s imagination and sensationalism served to fire racial hatred and human rights abuses. </a:t>
            </a:r>
            <a:r>
              <a:rPr lang="en-US" b="1" baseline="0" dirty="0" smtClean="0"/>
              <a:t>Photo Source: </a:t>
            </a:r>
            <a:r>
              <a:rPr lang="en-US" dirty="0" err="1" smtClean="0">
                <a:hlinkClick r:id="rId3"/>
              </a:rPr>
              <a:t>http://</a:t>
            </a:r>
            <a:r>
              <a:rPr lang="en-US" dirty="0" smtClean="0">
                <a:hlinkClick r:id="rId3"/>
              </a:rPr>
              <a:t>twain.lib.virginia.edu/projects/rissetto/bad.jpg</a:t>
            </a:r>
            <a:r>
              <a:rPr lang="en-US" dirty="0" smtClean="0"/>
              <a:t> </a:t>
            </a:r>
            <a:br>
              <a:rPr lang="en-US" dirty="0" smtClean="0"/>
            </a:br>
            <a:r>
              <a:rPr lang="en-US" dirty="0" smtClean="0"/>
              <a:t>An 1846 Currier and Ives print depicting the murder of Jane McCrea</a:t>
            </a:r>
            <a:endParaRPr lang="en-US" dirty="0"/>
          </a:p>
        </p:txBody>
      </p:sp>
      <p:sp>
        <p:nvSpPr>
          <p:cNvPr id="4" name="Slide Number Placeholder 3"/>
          <p:cNvSpPr>
            <a:spLocks noGrp="1"/>
          </p:cNvSpPr>
          <p:nvPr>
            <p:ph type="sldNum" sz="quarter" idx="10"/>
          </p:nvPr>
        </p:nvSpPr>
        <p:spPr/>
        <p:txBody>
          <a:bodyPr/>
          <a:lstStyle/>
          <a:p>
            <a:fld id="{6FA40A0C-52EA-7141-8250-9814E9264F18}"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a:rPr>
              <a:t>http://kathyewing.com/wp-content/uploads/2010/08/Copy-of-IMG_0303.jpg</a:t>
            </a:r>
            <a:r>
              <a:rPr lang="en-US" dirty="0" smtClean="0"/>
              <a:t>  Illustration from a 1960 book titled </a:t>
            </a:r>
            <a:r>
              <a:rPr lang="en-US" i="1" dirty="0" smtClean="0"/>
              <a:t>Fear in the Forest</a:t>
            </a:r>
            <a:r>
              <a:rPr lang="en-US" i="1" baseline="0" dirty="0" smtClean="0"/>
              <a:t> </a:t>
            </a:r>
            <a:r>
              <a:rPr lang="en-US" i="0" baseline="0" dirty="0" smtClean="0"/>
              <a:t>written by </a:t>
            </a:r>
            <a:r>
              <a:rPr lang="en-US" i="0" baseline="0" dirty="0" err="1" smtClean="0"/>
              <a:t>Cateau</a:t>
            </a:r>
            <a:r>
              <a:rPr lang="en-US" i="0" baseline="0" dirty="0" smtClean="0"/>
              <a:t> de </a:t>
            </a:r>
            <a:r>
              <a:rPr lang="en-US" i="0" baseline="0" dirty="0" err="1" smtClean="0"/>
              <a:t>Leeuw</a:t>
            </a:r>
            <a:r>
              <a:rPr lang="en-US" i="0" baseline="0" dirty="0" smtClean="0"/>
              <a:t>, the illustrator is Leonard </a:t>
            </a:r>
            <a:r>
              <a:rPr lang="en-US" i="0" baseline="0" dirty="0" err="1" smtClean="0"/>
              <a:t>Vogsburgh</a:t>
            </a:r>
            <a:r>
              <a:rPr lang="en-US" i="0" baseline="0" dirty="0" smtClean="0"/>
              <a:t>. </a:t>
            </a:r>
            <a:r>
              <a:rPr lang="en-US" sz="1200" b="0" i="0" kern="1200" baseline="0" dirty="0" err="1" smtClean="0">
                <a:solidFill>
                  <a:schemeClr val="tx1"/>
                </a:solidFill>
                <a:latin typeface="+mn-lt"/>
                <a:ea typeface="+mn-ea"/>
                <a:cs typeface="+mn-cs"/>
              </a:rPr>
              <a:t>T</a:t>
            </a:r>
            <a:r>
              <a:rPr lang="en-US" sz="1200" b="0" i="0" kern="1200" dirty="0" err="1" smtClean="0">
                <a:solidFill>
                  <a:schemeClr val="tx1"/>
                </a:solidFill>
                <a:latin typeface="+mn-lt"/>
                <a:ea typeface="+mn-ea"/>
                <a:cs typeface="+mn-cs"/>
              </a:rPr>
              <a:t>he</a:t>
            </a:r>
            <a:r>
              <a:rPr lang="en-US" sz="1200" b="0" i="0" kern="1200" dirty="0" smtClean="0">
                <a:solidFill>
                  <a:schemeClr val="tx1"/>
                </a:solidFill>
                <a:latin typeface="+mn-lt"/>
                <a:ea typeface="+mn-ea"/>
                <a:cs typeface="+mn-cs"/>
              </a:rPr>
              <a:t> first sentence of the Foreword: “There was only one way to make Ohio </a:t>
            </a:r>
            <a:r>
              <a:rPr lang="en-US" sz="1200" b="0" i="0" u="sng" kern="1200" dirty="0" err="1" smtClean="0">
                <a:solidFill>
                  <a:schemeClr val="tx1"/>
                </a:solidFill>
                <a:latin typeface="+mn-lt"/>
                <a:ea typeface="+mn-ea"/>
                <a:cs typeface="+mn-cs"/>
              </a:rPr>
              <a:t>territorysafe</a:t>
            </a:r>
            <a:r>
              <a:rPr lang="en-US" sz="1200" b="0" i="0" kern="1200" dirty="0" smtClean="0">
                <a:solidFill>
                  <a:schemeClr val="tx1"/>
                </a:solidFill>
                <a:latin typeface="+mn-lt"/>
                <a:ea typeface="+mn-ea"/>
                <a:cs typeface="+mn-cs"/>
              </a:rPr>
              <a:t> for the settlers and that was to defeat the Indians.”</a:t>
            </a:r>
          </a:p>
          <a:p>
            <a:r>
              <a:rPr lang="en-US" sz="1200" b="0" i="0" kern="1200" dirty="0" smtClean="0">
                <a:solidFill>
                  <a:schemeClr val="tx1"/>
                </a:solidFill>
                <a:latin typeface="+mn-lt"/>
                <a:ea typeface="+mn-ea"/>
                <a:cs typeface="+mn-cs"/>
              </a:rPr>
              <a:t>In the next line appears the phrase “the savage foe.</a:t>
            </a:r>
          </a:p>
          <a:p>
            <a:endParaRPr lang="en-US" dirty="0"/>
          </a:p>
        </p:txBody>
      </p:sp>
      <p:sp>
        <p:nvSpPr>
          <p:cNvPr id="4" name="Slide Number Placeholder 3"/>
          <p:cNvSpPr>
            <a:spLocks noGrp="1"/>
          </p:cNvSpPr>
          <p:nvPr>
            <p:ph type="sldNum" sz="quarter" idx="10"/>
          </p:nvPr>
        </p:nvSpPr>
        <p:spPr/>
        <p:txBody>
          <a:bodyPr/>
          <a:lstStyle/>
          <a:p>
            <a:fld id="{6FA40A0C-52EA-7141-8250-9814E9264F18}"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CA" sz="1200" u="sng" kern="1200" dirty="0" smtClean="0">
                <a:solidFill>
                  <a:schemeClr val="tx1"/>
                </a:solidFill>
                <a:effectLst/>
                <a:latin typeface="+mn-lt"/>
                <a:ea typeface="+mn-ea"/>
                <a:cs typeface="+mn-cs"/>
                <a:hlinkClick r:id="rId3"/>
              </a:rPr>
              <a:t>http://static.tvtropes.org/pmwiki/pub/images/Savage_3_450.png</a:t>
            </a:r>
            <a:r>
              <a:rPr lang="en-CA" sz="1200" kern="1200" dirty="0" smtClean="0">
                <a:solidFill>
                  <a:schemeClr val="tx1"/>
                </a:solidFill>
                <a:effectLst/>
                <a:latin typeface="+mn-lt"/>
                <a:ea typeface="+mn-ea"/>
                <a:cs typeface="+mn-cs"/>
              </a:rPr>
              <a:t> </a:t>
            </a:r>
            <a:r>
              <a:rPr lang="en-US" dirty="0" smtClean="0">
                <a:solidFill>
                  <a:schemeClr val="accent3">
                    <a:lumMod val="75000"/>
                  </a:schemeClr>
                </a:solidFill>
              </a:rPr>
              <a:t>This is precisely what has unfolded in Canada with the impetus coming from the Canadian government, colonial institutions, and churches. The tragedy is that White people both constructed and bought into these lies and their complicity makes them mass murderers.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FA40A0C-52EA-7141-8250-9814E9264F18}" type="slidenum">
              <a:rPr lang="en-US" smtClean="0"/>
              <a:pPr/>
              <a:t>15</a:t>
            </a:fld>
            <a:endParaRPr lang="en-US"/>
          </a:p>
        </p:txBody>
      </p:sp>
    </p:spTree>
    <p:extLst>
      <p:ext uri="{BB962C8B-B14F-4D97-AF65-F5344CB8AC3E}">
        <p14:creationId xmlns:p14="http://schemas.microsoft.com/office/powerpoint/2010/main" val="1149533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Zia </a:t>
            </a:r>
            <a:r>
              <a:rPr lang="en-US" dirty="0" err="1" smtClean="0"/>
              <a:t>Akhtar</a:t>
            </a:r>
            <a:r>
              <a:rPr lang="en-US" dirty="0" smtClean="0"/>
              <a:t>,</a:t>
            </a:r>
            <a:r>
              <a:rPr lang="en-US" baseline="0" dirty="0" smtClean="0"/>
              <a:t> “Canadian Genocide and Official Culpability” (International Criminal Law Review, 2010): 113</a:t>
            </a:r>
            <a:endParaRPr lang="en-US" dirty="0" smtClean="0"/>
          </a:p>
          <a:p>
            <a:endParaRPr lang="en-US" dirty="0"/>
          </a:p>
        </p:txBody>
      </p:sp>
      <p:sp>
        <p:nvSpPr>
          <p:cNvPr id="4" name="Slide Number Placeholder 3"/>
          <p:cNvSpPr>
            <a:spLocks noGrp="1"/>
          </p:cNvSpPr>
          <p:nvPr>
            <p:ph type="sldNum" sz="quarter" idx="10"/>
          </p:nvPr>
        </p:nvSpPr>
        <p:spPr/>
        <p:txBody>
          <a:bodyPr/>
          <a:lstStyle/>
          <a:p>
            <a:fld id="{6FA40A0C-52EA-7141-8250-9814E9264F18}"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1883, Hector </a:t>
            </a:r>
            <a:r>
              <a:rPr lang="en-US" baseline="0" dirty="0" err="1" smtClean="0"/>
              <a:t>Langevin</a:t>
            </a:r>
            <a:r>
              <a:rPr lang="en-US" baseline="0" dirty="0" smtClean="0"/>
              <a:t>, the Public Works Minister of Canada, stated, “In order to educate the children properly we must separate them from their families. Some people may say this is hard but if we want to civilize them, we must do that.” Citation: “They Came for the Children: Canada, Aboriginal Peoples, and Residential Schools” (Truth and Reconciliation Commission, Government of Canada, 2012): p. </a:t>
            </a:r>
            <a:r>
              <a:rPr lang="en-US" baseline="0" dirty="0" err="1" smtClean="0"/>
              <a:t>i</a:t>
            </a:r>
            <a:r>
              <a:rPr lang="en-US" baseline="0" dirty="0" smtClean="0"/>
              <a:t>. Residential schools for Canada’s indigenous population were ‘preferred’ as in day schools, the children could still return home to the ‘savage examples’ of their parents. “They Came for the Children” (TRC, Gov’t of Canada, 2012): p. 11.</a:t>
            </a:r>
            <a:endParaRPr lang="en-US" dirty="0" smtClean="0"/>
          </a:p>
          <a:p>
            <a:endParaRPr lang="en-US" dirty="0"/>
          </a:p>
        </p:txBody>
      </p:sp>
      <p:sp>
        <p:nvSpPr>
          <p:cNvPr id="4" name="Slide Number Placeholder 3"/>
          <p:cNvSpPr>
            <a:spLocks noGrp="1"/>
          </p:cNvSpPr>
          <p:nvPr>
            <p:ph type="sldNum" sz="quarter" idx="10"/>
          </p:nvPr>
        </p:nvSpPr>
        <p:spPr/>
        <p:txBody>
          <a:bodyPr/>
          <a:lstStyle/>
          <a:p>
            <a:fld id="{6FA40A0C-52EA-7141-8250-9814E9264F18}" type="slidenum">
              <a:rPr lang="en-US" smtClean="0"/>
              <a:pPr/>
              <a:t>17</a:t>
            </a:fld>
            <a:endParaRPr lang="en-US"/>
          </a:p>
        </p:txBody>
      </p:sp>
    </p:spTree>
    <p:extLst>
      <p:ext uri="{BB962C8B-B14F-4D97-AF65-F5344CB8AC3E}">
        <p14:creationId xmlns:p14="http://schemas.microsoft.com/office/powerpoint/2010/main" val="24203792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a:t>
            </a:r>
            <a:r>
              <a:rPr lang="en-US" baseline="0" dirty="0" smtClean="0"/>
              <a:t> Source: http://</a:t>
            </a:r>
            <a:r>
              <a:rPr lang="en-US" baseline="0" dirty="0" err="1" smtClean="0"/>
              <a:t>rlv.zcache.com</a:t>
            </a:r>
            <a:r>
              <a:rPr lang="en-US" baseline="0" dirty="0" smtClean="0"/>
              <a:t>/c_1880_queen_victoria_of_england_mouse_pads-r81fcfd9e58bb4c5eb1a9177b9448e70c_x74vk_8byvr_512.jpg</a:t>
            </a:r>
            <a:endParaRPr lang="en-US" dirty="0"/>
          </a:p>
        </p:txBody>
      </p:sp>
      <p:sp>
        <p:nvSpPr>
          <p:cNvPr id="4" name="Slide Number Placeholder 3"/>
          <p:cNvSpPr>
            <a:spLocks noGrp="1"/>
          </p:cNvSpPr>
          <p:nvPr>
            <p:ph type="sldNum" sz="quarter" idx="10"/>
          </p:nvPr>
        </p:nvSpPr>
        <p:spPr/>
        <p:txBody>
          <a:bodyPr/>
          <a:lstStyle/>
          <a:p>
            <a:fld id="{6FA40A0C-52EA-7141-8250-9814E9264F18}" type="slidenum">
              <a:rPr lang="en-US" smtClean="0"/>
              <a:pPr/>
              <a:t>18</a:t>
            </a:fld>
            <a:endParaRPr lang="en-US"/>
          </a:p>
        </p:txBody>
      </p:sp>
    </p:spTree>
    <p:extLst>
      <p:ext uri="{BB962C8B-B14F-4D97-AF65-F5344CB8AC3E}">
        <p14:creationId xmlns:p14="http://schemas.microsoft.com/office/powerpoint/2010/main" val="2708866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 about movie,</a:t>
            </a:r>
            <a:r>
              <a:rPr lang="en-US" baseline="0" dirty="0" smtClean="0"/>
              <a:t> </a:t>
            </a:r>
            <a:r>
              <a:rPr lang="en-US" i="1" baseline="0" dirty="0" smtClean="0"/>
              <a:t>Experimental Eskimos. </a:t>
            </a:r>
          </a:p>
          <a:p>
            <a:r>
              <a:rPr lang="en-US" i="1" baseline="0" dirty="0" smtClean="0"/>
              <a:t>----- Meeting Notes (14-01-08 12:36) -----</a:t>
            </a:r>
          </a:p>
          <a:p>
            <a:r>
              <a:rPr lang="en-US" i="1" baseline="0" dirty="0" smtClean="0"/>
              <a:t>In the early 1960s the Canadian government conducted an experiment in social engineering. Three young Inuit boys were separated from their families in the Arctic and were sent to Ottawa, the nation's capital, to live with white families and to be educated in white schools. The consequences the experiment would have on the boys, their identity and culture was brushed aside. The bureaucrats did not anticipate the outcome. The three grow up to be political activists and leaders - often at odds with the government that brought them south. They establish aboriginal rights in Canada and are instrumental in the creation of Nunavut, the world's largest self-governed aboriginal territory. But it all comes at a tremendous personal cost. </a:t>
            </a:r>
            <a:endParaRPr lang="en-US" dirty="0"/>
          </a:p>
        </p:txBody>
      </p:sp>
      <p:sp>
        <p:nvSpPr>
          <p:cNvPr id="4" name="Slide Number Placeholder 3"/>
          <p:cNvSpPr>
            <a:spLocks noGrp="1"/>
          </p:cNvSpPr>
          <p:nvPr>
            <p:ph type="sldNum" sz="quarter" idx="10"/>
          </p:nvPr>
        </p:nvSpPr>
        <p:spPr/>
        <p:txBody>
          <a:bodyPr/>
          <a:lstStyle/>
          <a:p>
            <a:fld id="{6FA40A0C-52EA-7141-8250-9814E9264F18}" type="slidenum">
              <a:rPr lang="en-US" smtClean="0"/>
              <a:pPr/>
              <a:t>19</a:t>
            </a:fld>
            <a:endParaRPr lang="en-US"/>
          </a:p>
        </p:txBody>
      </p:sp>
    </p:spTree>
    <p:extLst>
      <p:ext uri="{BB962C8B-B14F-4D97-AF65-F5344CB8AC3E}">
        <p14:creationId xmlns:p14="http://schemas.microsoft.com/office/powerpoint/2010/main" val="4261498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A40A0C-52EA-7141-8250-9814E9264F18}" type="slidenum">
              <a:rPr lang="en-US" smtClean="0"/>
              <a:pPr/>
              <a:t>2</a:t>
            </a:fld>
            <a:endParaRPr lang="en-US"/>
          </a:p>
        </p:txBody>
      </p:sp>
    </p:spTree>
    <p:extLst>
      <p:ext uri="{BB962C8B-B14F-4D97-AF65-F5344CB8AC3E}">
        <p14:creationId xmlns:p14="http://schemas.microsoft.com/office/powerpoint/2010/main" val="1278308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Zia </a:t>
            </a:r>
            <a:r>
              <a:rPr lang="en-US" dirty="0" err="1" smtClean="0"/>
              <a:t>Akhtar</a:t>
            </a:r>
            <a:r>
              <a:rPr lang="en-US" dirty="0" smtClean="0"/>
              <a:t>,</a:t>
            </a:r>
            <a:r>
              <a:rPr lang="en-US" baseline="0" dirty="0" smtClean="0"/>
              <a:t> “Canadian Genocide and Official Culpability” (International Criminal Law Review, 2010): 114. Modeling for Indian Residential Schools was truly conceived in the 1870s, as Canada had already been sending children of the urban poor, children deemed “dangerous elements,” to residential schools known as </a:t>
            </a:r>
            <a:r>
              <a:rPr lang="en-US" b="1" baseline="0" dirty="0" smtClean="0"/>
              <a:t>reformatories. </a:t>
            </a:r>
            <a:r>
              <a:rPr lang="en-US" b="0" baseline="0" dirty="0" smtClean="0"/>
              <a:t>Thus, these reformatories and jails were the models to be used in the creation of Indian Residential Schools. “They Came for the Children” (TRC, Government of Canada, 2012): p. 13. </a:t>
            </a:r>
            <a:endParaRPr lang="en-US" dirty="0" smtClean="0"/>
          </a:p>
          <a:p>
            <a:endParaRPr lang="en-US" dirty="0"/>
          </a:p>
        </p:txBody>
      </p:sp>
      <p:sp>
        <p:nvSpPr>
          <p:cNvPr id="4" name="Slide Number Placeholder 3"/>
          <p:cNvSpPr>
            <a:spLocks noGrp="1"/>
          </p:cNvSpPr>
          <p:nvPr>
            <p:ph type="sldNum" sz="quarter" idx="10"/>
          </p:nvPr>
        </p:nvSpPr>
        <p:spPr/>
        <p:txBody>
          <a:bodyPr/>
          <a:lstStyle/>
          <a:p>
            <a:fld id="{6FA40A0C-52EA-7141-8250-9814E9264F18}"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MAP: </a:t>
            </a:r>
            <a:r>
              <a:rPr lang="en-US" dirty="0" smtClean="0"/>
              <a:t>http://</a:t>
            </a:r>
            <a:r>
              <a:rPr lang="en-US" dirty="0" err="1" smtClean="0"/>
              <a:t>www.manataka.org</a:t>
            </a:r>
            <a:r>
              <a:rPr lang="en-US" dirty="0" smtClean="0"/>
              <a:t>/images/Canada's%20Residential%20School%20map.jpg. There were at least 134 Indian Residential</a:t>
            </a:r>
            <a:r>
              <a:rPr lang="en-US" baseline="0" dirty="0" smtClean="0"/>
              <a:t> Schools that were federally funded. The last of these was closed in </a:t>
            </a:r>
            <a:r>
              <a:rPr lang="en-US" b="1" baseline="0" dirty="0" smtClean="0"/>
              <a:t>1996. </a:t>
            </a:r>
            <a:r>
              <a:rPr lang="en-US" b="0" baseline="0" dirty="0" smtClean="0"/>
              <a:t>Many indigenous people in Canada belief that Indian Day Schools should be included in any considerations for compensation due to abuse. Thus, in reality, there are really 1300 or more schools that were attended by Canada’s indigenous population, all of which are potential sites of abuse. This figure is often omitted by the media in their complicity to ‘underplay’ the genocide of Canada’s First Citizens. </a:t>
            </a:r>
            <a:endParaRPr lang="en-US" dirty="0"/>
          </a:p>
        </p:txBody>
      </p:sp>
      <p:sp>
        <p:nvSpPr>
          <p:cNvPr id="4" name="Slide Number Placeholder 3"/>
          <p:cNvSpPr>
            <a:spLocks noGrp="1"/>
          </p:cNvSpPr>
          <p:nvPr>
            <p:ph type="sldNum" sz="quarter" idx="10"/>
          </p:nvPr>
        </p:nvSpPr>
        <p:spPr/>
        <p:txBody>
          <a:bodyPr/>
          <a:lstStyle/>
          <a:p>
            <a:fld id="{6FA40A0C-52EA-7141-8250-9814E9264F18}" type="slidenum">
              <a:rPr lang="en-US" smtClean="0"/>
              <a:pPr/>
              <a:t>21</a:t>
            </a:fld>
            <a:endParaRPr lang="en-US"/>
          </a:p>
        </p:txBody>
      </p:sp>
    </p:spTree>
    <p:extLst>
      <p:ext uri="{BB962C8B-B14F-4D97-AF65-F5344CB8AC3E}">
        <p14:creationId xmlns:p14="http://schemas.microsoft.com/office/powerpoint/2010/main" val="17607528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Zia </a:t>
            </a:r>
            <a:r>
              <a:rPr lang="en-US" dirty="0" err="1" smtClean="0"/>
              <a:t>Akhtar</a:t>
            </a:r>
            <a:r>
              <a:rPr lang="en-US" dirty="0" smtClean="0"/>
              <a:t>,</a:t>
            </a:r>
            <a:r>
              <a:rPr lang="en-US" baseline="0" dirty="0" smtClean="0"/>
              <a:t> “Canadian Genocide and Official Culpability” (International Criminal Law Review, 2010):  116. </a:t>
            </a:r>
            <a:endParaRPr lang="en-US" dirty="0"/>
          </a:p>
        </p:txBody>
      </p:sp>
      <p:sp>
        <p:nvSpPr>
          <p:cNvPr id="4" name="Slide Number Placeholder 3"/>
          <p:cNvSpPr>
            <a:spLocks noGrp="1"/>
          </p:cNvSpPr>
          <p:nvPr>
            <p:ph type="sldNum" sz="quarter" idx="10"/>
          </p:nvPr>
        </p:nvSpPr>
        <p:spPr/>
        <p:txBody>
          <a:bodyPr/>
          <a:lstStyle/>
          <a:p>
            <a:fld id="{6FA40A0C-52EA-7141-8250-9814E9264F18}"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A40A0C-52EA-7141-8250-9814E9264F18}" type="slidenum">
              <a:rPr lang="en-US" smtClean="0"/>
              <a:pPr/>
              <a:t>23</a:t>
            </a:fld>
            <a:endParaRPr lang="en-US"/>
          </a:p>
        </p:txBody>
      </p:sp>
    </p:spTree>
    <p:extLst>
      <p:ext uri="{BB962C8B-B14F-4D97-AF65-F5344CB8AC3E}">
        <p14:creationId xmlns:p14="http://schemas.microsoft.com/office/powerpoint/2010/main" val="1748395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Andrew </a:t>
            </a:r>
            <a:r>
              <a:rPr lang="en-US" dirty="0" err="1" smtClean="0"/>
              <a:t>Woolford</a:t>
            </a:r>
            <a:r>
              <a:rPr lang="en-US" dirty="0" smtClean="0"/>
              <a:t>, “Ontological Destruction: Genocide and Canadian Aboriginal Peoples” in</a:t>
            </a:r>
            <a:r>
              <a:rPr lang="en-US" baseline="0" dirty="0" smtClean="0"/>
              <a:t> </a:t>
            </a:r>
            <a:r>
              <a:rPr lang="en-US" i="1" baseline="0" dirty="0" smtClean="0"/>
              <a:t>Genocide Studies and Prevention, </a:t>
            </a:r>
            <a:r>
              <a:rPr lang="en-US" i="0" baseline="0" dirty="0" smtClean="0"/>
              <a:t>4:1 (2009): 92. </a:t>
            </a:r>
            <a:r>
              <a:rPr lang="en-US" sz="1200" b="1" dirty="0" smtClean="0"/>
              <a:t>This statement fairly depicts the mood of much of Canada’s White elitist population of the day. White supremacist notions led to policies and practices of neglect, genocide, ethnocide, abuse, and murder.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t>----- Meeting Notes (14-01-08 12:45)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t>Children were targeted rather than spared. In 1913, Scott admitted that unfortunately, up to 50% of students registered at Indian Residential Schools were not to benefit from a proper education. Why? They had died at the schools from illnesses such as tuberculosis, influenza, smallpox and I think it is only right to include extreme neglect, abuse, despair and loneliness. During the Spanish flu epidemic of 1918-1919, indigenous children who died were often buried two-to-a-grave in order to save money. In some cases, parents were never informed that their children had died.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FA40A0C-52EA-7141-8250-9814E9264F18}"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A40A0C-52EA-7141-8250-9814E9264F18}" type="slidenum">
              <a:rPr lang="en-US" smtClean="0"/>
              <a:pPr/>
              <a:t>25</a:t>
            </a:fld>
            <a:endParaRPr lang="en-US"/>
          </a:p>
        </p:txBody>
      </p:sp>
    </p:spTree>
    <p:extLst>
      <p:ext uri="{BB962C8B-B14F-4D97-AF65-F5344CB8AC3E}">
        <p14:creationId xmlns:p14="http://schemas.microsoft.com/office/powerpoint/2010/main" val="7771224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A40A0C-52EA-7141-8250-9814E9264F18}" type="slidenum">
              <a:rPr lang="en-US" smtClean="0"/>
              <a:pPr/>
              <a:t>26</a:t>
            </a:fld>
            <a:endParaRPr lang="en-US"/>
          </a:p>
        </p:txBody>
      </p:sp>
    </p:spTree>
    <p:extLst>
      <p:ext uri="{BB962C8B-B14F-4D97-AF65-F5344CB8AC3E}">
        <p14:creationId xmlns:p14="http://schemas.microsoft.com/office/powerpoint/2010/main" val="31265563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 from film, “We Were Children”; Zia </a:t>
            </a:r>
            <a:r>
              <a:rPr lang="en-US" dirty="0" err="1" smtClean="0"/>
              <a:t>Akhtar</a:t>
            </a:r>
            <a:r>
              <a:rPr lang="en-US" dirty="0" smtClean="0"/>
              <a:t>,</a:t>
            </a:r>
            <a:r>
              <a:rPr lang="en-US" baseline="0" dirty="0" smtClean="0"/>
              <a:t> “Canadian Genocide and Official Culpability” (International Criminal Law Review, 2010): 116.</a:t>
            </a:r>
            <a:endParaRPr lang="en-US" dirty="0"/>
          </a:p>
        </p:txBody>
      </p:sp>
      <p:sp>
        <p:nvSpPr>
          <p:cNvPr id="4" name="Slide Number Placeholder 3"/>
          <p:cNvSpPr>
            <a:spLocks noGrp="1"/>
          </p:cNvSpPr>
          <p:nvPr>
            <p:ph type="sldNum" sz="quarter" idx="10"/>
          </p:nvPr>
        </p:nvSpPr>
        <p:spPr/>
        <p:txBody>
          <a:bodyPr/>
          <a:lstStyle/>
          <a:p>
            <a:fld id="{6FA40A0C-52EA-7141-8250-9814E9264F18}"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hlinkClick r:id="rId3"/>
              </a:rPr>
              <a:t>http://indiancountrytodaymedianetwork.com/article/tiny-horrors-chilling-reminder-how-cruel-assimilation-was%E2%80%94and-146664</a:t>
            </a:r>
            <a:r>
              <a:rPr lang="en-US" dirty="0" smtClean="0"/>
              <a:t> accessed 20 November</a:t>
            </a:r>
            <a:r>
              <a:rPr lang="en-US" baseline="0" dirty="0" smtClean="0"/>
              <a:t> 2013. </a:t>
            </a:r>
            <a:r>
              <a:rPr lang="en-US" sz="1200" b="1" dirty="0" smtClean="0">
                <a:solidFill>
                  <a:srgbClr val="002060"/>
                </a:solidFill>
              </a:rPr>
              <a:t>Source: </a:t>
            </a:r>
            <a:r>
              <a:rPr lang="en-US" sz="1200" dirty="0" smtClean="0">
                <a:solidFill>
                  <a:srgbClr val="002060"/>
                </a:solidFill>
              </a:rPr>
              <a:t>Indian Country website, “Tiny Horrors: A Chilling Reminder of How Cruel Assimilation Was,” 1 January 2013. Author Mary Annette </a:t>
            </a:r>
            <a:r>
              <a:rPr lang="en-US" sz="1200" dirty="0" err="1" smtClean="0">
                <a:solidFill>
                  <a:srgbClr val="002060"/>
                </a:solidFill>
              </a:rPr>
              <a:t>Pember</a:t>
            </a:r>
            <a:r>
              <a:rPr lang="en-US" sz="1200" dirty="0" smtClean="0">
                <a:solidFill>
                  <a:srgbClr val="002060"/>
                </a:solidFill>
              </a:rPr>
              <a:t>.</a:t>
            </a:r>
            <a:endParaRPr lang="en-US" sz="1200" b="1" dirty="0" smtClean="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6FA40A0C-52EA-7141-8250-9814E9264F18}"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For over 130 years till 1996, approximately 150,000 of Canada's First Nations children were legally required to attend government-funded schools run by various Christian faiths. By 1931, there were 80 of these 'residential schools' across the country. Most children were sent to faraway schools that separated them from their families and traditional lands. These children endured starvation, brutality, physical hardship, mental degradation, and the complete erasure of their culture. The schools were part of a wider program of assimilation designed to integrate the native population into 'Canadian society.' These schools were established with the express purpose 'To kill the Indian in the child.' Children, rather than being called by their ‘new’ Christianized names were called by their numbers, e.g. – 39,</a:t>
            </a:r>
            <a:r>
              <a:rPr lang="en-US" sz="1200" kern="1200" baseline="0" dirty="0" smtClean="0">
                <a:solidFill>
                  <a:schemeClr val="tx1"/>
                </a:solidFill>
                <a:latin typeface="+mn-lt"/>
                <a:ea typeface="+mn-ea"/>
                <a:cs typeface="+mn-cs"/>
              </a:rPr>
              <a:t> sit down right now…44, recite the Lord’s Prayer in English. The raping of indigenous identity is clear, and must be considered deliberate efforts at cultural genocide.</a:t>
            </a:r>
            <a:endParaRPr lang="en-US" dirty="0"/>
          </a:p>
        </p:txBody>
      </p:sp>
      <p:sp>
        <p:nvSpPr>
          <p:cNvPr id="4" name="Slide Number Placeholder 3"/>
          <p:cNvSpPr>
            <a:spLocks noGrp="1"/>
          </p:cNvSpPr>
          <p:nvPr>
            <p:ph type="sldNum" sz="quarter" idx="10"/>
          </p:nvPr>
        </p:nvSpPr>
        <p:spPr/>
        <p:txBody>
          <a:bodyPr/>
          <a:lstStyle/>
          <a:p>
            <a:fld id="{6FA40A0C-52EA-7141-8250-9814E9264F18}" type="slidenum">
              <a:rPr lang="en-US" smtClean="0"/>
              <a:pPr/>
              <a:t>29</a:t>
            </a:fld>
            <a:endParaRPr lang="en-US"/>
          </a:p>
        </p:txBody>
      </p:sp>
    </p:spTree>
    <p:extLst>
      <p:ext uri="{BB962C8B-B14F-4D97-AF65-F5344CB8AC3E}">
        <p14:creationId xmlns:p14="http://schemas.microsoft.com/office/powerpoint/2010/main" val="1477421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Convention of the Prevention and Punishment of the Crime of Genocide. http://</a:t>
            </a:r>
            <a:r>
              <a:rPr lang="en-US" dirty="0" err="1" smtClean="0"/>
              <a:t>treaties.un.org</a:t>
            </a:r>
            <a:r>
              <a:rPr lang="en-US" dirty="0" smtClean="0"/>
              <a:t>/pages/</a:t>
            </a:r>
            <a:r>
              <a:rPr lang="en-US" dirty="0" err="1" smtClean="0"/>
              <a:t>ViewDetails.aspx?src</a:t>
            </a:r>
            <a:r>
              <a:rPr lang="en-US" dirty="0" smtClean="0"/>
              <a:t>=</a:t>
            </a:r>
            <a:r>
              <a:rPr lang="en-US" dirty="0" err="1" smtClean="0"/>
              <a:t>TREATY&amp;mtdsg_no</a:t>
            </a:r>
            <a:r>
              <a:rPr lang="en-US" dirty="0" smtClean="0"/>
              <a:t>=IV-1&amp;chapter=4&amp;lang=en Accessed 12 November</a:t>
            </a:r>
            <a:r>
              <a:rPr lang="en-US" baseline="0" dirty="0" smtClean="0"/>
              <a:t> 2013.</a:t>
            </a:r>
          </a:p>
          <a:p>
            <a:r>
              <a:rPr lang="en-US" baseline="0" dirty="0" smtClean="0"/>
              <a:t>----- Meeting Notes (14-01-07 22:15) -----</a:t>
            </a:r>
          </a:p>
          <a:p>
            <a:r>
              <a:rPr lang="en-US" baseline="0" dirty="0" smtClean="0"/>
              <a:t>BUT there is a problem in applying the Genocide Convention in places like Canada and the United States. Considering that those who decide whether or not genocide indeed occurred in these countries are the progeny of the colonizers themselves, there cannot be a fully objective body to make such decisions. Those who made the decide to implement the Genocide Convention did not intend for it to be applied to their own countries. Also, no international law conventions that I know of can be considered retroactive. Canada became a signatory to this particular convention in 1949, and the United States in 1948. In fact, the Convention itself clearly states that it may not be applied to any such crimes prior to Jan. 12/1951 (date of enforcement of the Convention). Also, being a signatory to the Convention is IRRELEVANT unless a country ratifies the Convention. Canada did not ratify the Convention until 1952, </a:t>
            </a:r>
            <a:r>
              <a:rPr lang="en-US" b="1" baseline="0" dirty="0" smtClean="0"/>
              <a:t>and the United States did not ratify the agreement until 1988. As the U.S. is the biggest contributor to the United Nations, and has the most political clout, it is highly unlikely that the U.S. will ever be charged with crimes of genocide DESPITE any evidence provided by less powerful countries. Being in bed with the U.S. both ideologically and politically, it is unlikely that the Canadian government will ever admit to, or be charged with crimes of genocide.</a:t>
            </a:r>
            <a:endParaRPr lang="en-US" dirty="0"/>
          </a:p>
        </p:txBody>
      </p:sp>
      <p:sp>
        <p:nvSpPr>
          <p:cNvPr id="4" name="Slide Number Placeholder 3"/>
          <p:cNvSpPr>
            <a:spLocks noGrp="1"/>
          </p:cNvSpPr>
          <p:nvPr>
            <p:ph type="sldNum" sz="quarter" idx="10"/>
          </p:nvPr>
        </p:nvSpPr>
        <p:spPr/>
        <p:txBody>
          <a:bodyPr/>
          <a:lstStyle/>
          <a:p>
            <a:fld id="{6FA40A0C-52EA-7141-8250-9814E9264F18}" type="slidenum">
              <a:rPr lang="en-US" smtClean="0"/>
              <a:pPr/>
              <a:t>3</a:t>
            </a:fld>
            <a:endParaRPr lang="en-US"/>
          </a:p>
        </p:txBody>
      </p:sp>
    </p:spTree>
    <p:extLst>
      <p:ext uri="{BB962C8B-B14F-4D97-AF65-F5344CB8AC3E}">
        <p14:creationId xmlns:p14="http://schemas.microsoft.com/office/powerpoint/2010/main" val="4519930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dirty="0"/>
              <a:t>----- Meeting Notes (14-01-08 12:45) -----</a:t>
            </a:r>
          </a:p>
          <a:p>
            <a:r>
              <a:rPr lang="en-US" dirty="0"/>
              <a:t>Aldous Huxley in his book, Brave New World, written and first published in refers to this '</a:t>
            </a:r>
            <a:r>
              <a:rPr lang="en-US" dirty="0" err="1"/>
              <a:t>lactification</a:t>
            </a:r>
            <a:r>
              <a:rPr lang="en-US" dirty="0"/>
              <a:t> of consciousness' later expanded upon by Fanon. With regard to the people imprisoned within the Savage Reservations of </a:t>
            </a:r>
            <a:r>
              <a:rPr lang="en-US" dirty="0" err="1"/>
              <a:t>Malpais</a:t>
            </a:r>
            <a:r>
              <a:rPr lang="en-US" dirty="0"/>
              <a:t> (which means sick state), there is a passage that resonates with the treatment of the indigenous population in Canada, and the Americas as a whole. The passage reads: "And remember...they're perfectly tame (the indigenous population); savages won't do you any harm. They've got enough experience of gas bombs to know that they mustn't play any tricks." (p. 95)</a:t>
            </a:r>
          </a:p>
        </p:txBody>
      </p:sp>
      <p:sp>
        <p:nvSpPr>
          <p:cNvPr id="4" name="Slide Number Placeholder 3"/>
          <p:cNvSpPr>
            <a:spLocks noGrp="1"/>
          </p:cNvSpPr>
          <p:nvPr>
            <p:ph type="sldNum" sz="quarter" idx="10"/>
          </p:nvPr>
        </p:nvSpPr>
        <p:spPr/>
        <p:txBody>
          <a:bodyPr/>
          <a:lstStyle/>
          <a:p>
            <a:fld id="{6FA40A0C-52EA-7141-8250-9814E9264F18}" type="slidenum">
              <a:rPr lang="en-US" smtClean="0"/>
              <a:pPr/>
              <a:t>30</a:t>
            </a:fld>
            <a:endParaRPr lang="en-US"/>
          </a:p>
        </p:txBody>
      </p:sp>
    </p:spTree>
    <p:extLst>
      <p:ext uri="{BB962C8B-B14F-4D97-AF65-F5344CB8AC3E}">
        <p14:creationId xmlns:p14="http://schemas.microsoft.com/office/powerpoint/2010/main" val="41453658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Phil Fontaine,</a:t>
            </a:r>
            <a:r>
              <a:rPr lang="en-US" baseline="0" dirty="0" smtClean="0"/>
              <a:t> the National Chief of the Assembly of First Nations, often refused to eat the slimy porridge or other horrible food served to him. His punishment was that his dinner was thrown on the floor; he was then forced to eat the food on the floor. For Fontaine, “eating became a real psychological terror.” On the sly, some of the children would hunt gophers or rabbits to roast over an open fire; others would steal and eat frozen meat or fruits when the nuns and priests weren’t looking. </a:t>
            </a:r>
            <a:r>
              <a:rPr lang="en-US" b="1" baseline="0" dirty="0" smtClean="0"/>
              <a:t>Source: </a:t>
            </a:r>
            <a:r>
              <a:rPr lang="en-US" b="0" baseline="0" dirty="0" smtClean="0"/>
              <a:t>“They Came for the Children” (TRC, Government of Canada, 2012): 32 -33. While the children were starving, staff at the schools were often ‘feasting’ on steaks or roast chicken. (TRC, 2012): 34. However, when outside inspectors came to visit, the children were served real food like bacon and eggs and toast with butter. (TRC, 2012): 34. “In 1914 a court in Brantford fined the principal of the Mohawk Institute $400 for confining two runaway girls to a cell for two days, and whipping one of them.” On the other hand, another principal was exonerated for flogging 19 students following a theft at one of the schools; months later the boys still bore the painful marks of a seven-thronged strap made from leather.(TRC, 2012): 38. Students who ‘misbehaved’ were often put into small cells or ‘punishment’ rooms and fed only bread and </a:t>
            </a:r>
            <a:r>
              <a:rPr lang="en-US" b="0" baseline="0" dirty="0" err="1" smtClean="0"/>
              <a:t>water.”In</a:t>
            </a:r>
            <a:r>
              <a:rPr lang="en-US" b="0" baseline="0" dirty="0" smtClean="0"/>
              <a:t> 1896 an Indian agent said the </a:t>
            </a:r>
            <a:r>
              <a:rPr lang="en-US" b="0" baseline="0" dirty="0" err="1" smtClean="0"/>
              <a:t>behaviour</a:t>
            </a:r>
            <a:r>
              <a:rPr lang="en-US" b="0" baseline="0" dirty="0" smtClean="0"/>
              <a:t> of a teacher at the Red Deer school ‘would not be tolerated in a white school for a single day in any part of Canada.” (TRC, 2012): 38.</a:t>
            </a:r>
            <a:endParaRPr lang="en-US" dirty="0"/>
          </a:p>
        </p:txBody>
      </p:sp>
      <p:sp>
        <p:nvSpPr>
          <p:cNvPr id="4" name="Slide Number Placeholder 3"/>
          <p:cNvSpPr>
            <a:spLocks noGrp="1"/>
          </p:cNvSpPr>
          <p:nvPr>
            <p:ph type="sldNum" sz="quarter" idx="10"/>
          </p:nvPr>
        </p:nvSpPr>
        <p:spPr/>
        <p:txBody>
          <a:bodyPr/>
          <a:lstStyle/>
          <a:p>
            <a:fld id="{6FA40A0C-52EA-7141-8250-9814E9264F18}" type="slidenum">
              <a:rPr lang="en-US" smtClean="0"/>
              <a:pPr/>
              <a:t>31</a:t>
            </a:fld>
            <a:endParaRPr lang="en-US"/>
          </a:p>
        </p:txBody>
      </p:sp>
    </p:spTree>
    <p:extLst>
      <p:ext uri="{BB962C8B-B14F-4D97-AF65-F5344CB8AC3E}">
        <p14:creationId xmlns:p14="http://schemas.microsoft.com/office/powerpoint/2010/main" val="5033900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A40A0C-52EA-7141-8250-9814E9264F18}" type="slidenum">
              <a:rPr lang="en-US" smtClean="0"/>
              <a:pPr/>
              <a:t>32</a:t>
            </a:fld>
            <a:endParaRPr lang="en-US"/>
          </a:p>
        </p:txBody>
      </p:sp>
    </p:spTree>
    <p:extLst>
      <p:ext uri="{BB962C8B-B14F-4D97-AF65-F5344CB8AC3E}">
        <p14:creationId xmlns:p14="http://schemas.microsoft.com/office/powerpoint/2010/main" val="28468183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Zia </a:t>
            </a:r>
            <a:r>
              <a:rPr lang="en-US" dirty="0" err="1" smtClean="0"/>
              <a:t>Akhtar</a:t>
            </a:r>
            <a:r>
              <a:rPr lang="en-US" dirty="0" smtClean="0"/>
              <a:t>,</a:t>
            </a:r>
            <a:r>
              <a:rPr lang="en-US" baseline="0" dirty="0" smtClean="0"/>
              <a:t> “Canadian Genocide and Official Culpability” (International Criminal Law Review, 2010): 115-116. </a:t>
            </a:r>
            <a:r>
              <a:rPr lang="en-US" dirty="0" smtClean="0">
                <a:hlinkClick r:id="rId3"/>
              </a:rPr>
              <a:t>http://www.nlm.nih.gov/exhibition/if_you_knew/ifyouknew_07.html</a:t>
            </a:r>
            <a:r>
              <a:rPr lang="en-US" dirty="0" smtClean="0"/>
              <a:t> cites that </a:t>
            </a:r>
            <a:r>
              <a:rPr lang="en-US" sz="1200" b="0" i="0" kern="1200" dirty="0" smtClean="0">
                <a:solidFill>
                  <a:schemeClr val="tx1"/>
                </a:solidFill>
                <a:latin typeface="+mn-lt"/>
                <a:ea typeface="+mn-ea"/>
                <a:cs typeface="+mn-cs"/>
              </a:rPr>
              <a:t>"As stated previously adults and children are housed in the same quarters; only the more violent cases are segregated in single rooms. Cases of tuberculosis were reported in the hospital building, but no precautions were being taken to protect the other patients from them, nor were their dishes sterilized.” According to Canada’s Truth</a:t>
            </a:r>
            <a:r>
              <a:rPr lang="en-US" sz="1200" b="0" i="0" kern="1200" baseline="0" dirty="0" smtClean="0">
                <a:solidFill>
                  <a:schemeClr val="tx1"/>
                </a:solidFill>
                <a:latin typeface="+mn-lt"/>
                <a:ea typeface="+mn-ea"/>
                <a:cs typeface="+mn-cs"/>
              </a:rPr>
              <a:t> and Reconciliation Report of 2012, tuberculosis was let to run rampant at Indian Residential Schools and ‘new’ students weren’t screened for communicable diseases. Tuberculosis was only taken seriously once the ‘general (white) population’ became threatened. </a:t>
            </a:r>
            <a:endParaRPr lang="en-US" dirty="0"/>
          </a:p>
        </p:txBody>
      </p:sp>
      <p:sp>
        <p:nvSpPr>
          <p:cNvPr id="4" name="Slide Number Placeholder 3"/>
          <p:cNvSpPr>
            <a:spLocks noGrp="1"/>
          </p:cNvSpPr>
          <p:nvPr>
            <p:ph type="sldNum" sz="quarter" idx="10"/>
          </p:nvPr>
        </p:nvSpPr>
        <p:spPr/>
        <p:txBody>
          <a:bodyPr/>
          <a:lstStyle/>
          <a:p>
            <a:fld id="{6FA40A0C-52EA-7141-8250-9814E9264F18}"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pPr>
            <a:r>
              <a:rPr lang="en-US" b="1" dirty="0" smtClean="0"/>
              <a:t>READ PASSAGE THEN PLAY YOUTUBE SHORT. </a:t>
            </a:r>
            <a:r>
              <a:rPr lang="en-US" dirty="0" smtClean="0"/>
              <a:t>P.H.</a:t>
            </a:r>
            <a:r>
              <a:rPr lang="en-US" baseline="0" dirty="0" smtClean="0"/>
              <a:t> Bryce, </a:t>
            </a:r>
            <a:r>
              <a:rPr lang="en-US" i="1" baseline="0" dirty="0" smtClean="0"/>
              <a:t>The Story of a National Crime: An Appeal for Justice to the Indians of Canada </a:t>
            </a:r>
            <a:r>
              <a:rPr lang="en-US" i="0" baseline="0" dirty="0" smtClean="0"/>
              <a:t>(Ottawa: James Hope and Sons Ltd., 1922); </a:t>
            </a:r>
            <a:r>
              <a:rPr lang="en-US" dirty="0" smtClean="0"/>
              <a:t>Zia </a:t>
            </a:r>
            <a:r>
              <a:rPr lang="en-US" dirty="0" err="1" smtClean="0"/>
              <a:t>Akhtar</a:t>
            </a:r>
            <a:r>
              <a:rPr lang="en-US" dirty="0" smtClean="0"/>
              <a:t>,</a:t>
            </a:r>
            <a:r>
              <a:rPr lang="en-US" baseline="0" dirty="0" smtClean="0"/>
              <a:t> “Canadian Genocide and Official Culpability” (International Criminal Law Review, 2010): 115. </a:t>
            </a:r>
            <a:r>
              <a:rPr lang="en-US" sz="1400" b="1" i="1" dirty="0" smtClean="0"/>
              <a:t>The Story of a National Crime </a:t>
            </a:r>
            <a:r>
              <a:rPr lang="en-US" sz="1200" dirty="0" smtClean="0">
                <a:solidFill>
                  <a:srgbClr val="002060"/>
                </a:solidFill>
              </a:rPr>
              <a:t>was published in 1922 after Dr. P.H. Bryce was terminated as the Chief Medical Officer for Indian Affairs. </a:t>
            </a:r>
            <a:r>
              <a:rPr lang="en-US" sz="1200" i="1" dirty="0" smtClean="0">
                <a:solidFill>
                  <a:srgbClr val="002060"/>
                </a:solidFill>
              </a:rPr>
              <a:t>His crime</a:t>
            </a:r>
            <a:r>
              <a:rPr lang="en-US" sz="1200" dirty="0" smtClean="0">
                <a:solidFill>
                  <a:srgbClr val="002060"/>
                </a:solidFill>
              </a:rPr>
              <a:t> was bringing attention to the neglect of indigenous children at residential schools in Canada </a:t>
            </a:r>
            <a:r>
              <a:rPr lang="en-US" sz="1200" u="sng" dirty="0" smtClean="0">
                <a:solidFill>
                  <a:srgbClr val="002060"/>
                </a:solidFill>
              </a:rPr>
              <a:t>since 1909</a:t>
            </a:r>
            <a:r>
              <a:rPr lang="en-US" sz="1200" dirty="0" smtClean="0">
                <a:solidFill>
                  <a:srgbClr val="002060"/>
                </a:solidFill>
              </a:rPr>
              <a:t>. </a:t>
            </a:r>
            <a:r>
              <a:rPr lang="en-US" sz="1200" b="1" u="sng" dirty="0" smtClean="0">
                <a:solidFill>
                  <a:srgbClr val="002060"/>
                </a:solidFill>
              </a:rPr>
              <a:t>No one in the government listened, most especially Duncan Campbell Scott.</a:t>
            </a:r>
            <a:r>
              <a:rPr lang="en-US" sz="1200" b="1" dirty="0" smtClean="0">
                <a:solidFill>
                  <a:srgbClr val="002060"/>
                </a:solidFill>
              </a:rPr>
              <a:t> </a:t>
            </a:r>
            <a:r>
              <a:rPr lang="en-US" sz="1200" dirty="0" smtClean="0">
                <a:solidFill>
                  <a:srgbClr val="002060"/>
                </a:solidFill>
              </a:rPr>
              <a:t>Although he had informed the Canadian federal government numerous times that untold numbers of children were dying from tuberculosis, he was ignored. Contagious children were forced to spend time close to healthy children so that both might become ill, and possibly die. </a:t>
            </a:r>
          </a:p>
          <a:p>
            <a:pPr>
              <a:lnSpc>
                <a:spcPct val="150000"/>
              </a:lnSpc>
            </a:pPr>
            <a:r>
              <a:rPr lang="en-US" sz="2000" dirty="0" smtClean="0"/>
              <a:t>Sounds like </a:t>
            </a:r>
            <a:r>
              <a:rPr lang="en-US" sz="2000" b="1" dirty="0" smtClean="0"/>
              <a:t>genocide.</a:t>
            </a:r>
            <a:endParaRPr lang="en-US" sz="2000" dirty="0" smtClean="0"/>
          </a:p>
          <a:p>
            <a:endParaRPr lang="en-US" dirty="0"/>
          </a:p>
        </p:txBody>
      </p:sp>
      <p:sp>
        <p:nvSpPr>
          <p:cNvPr id="4" name="Slide Number Placeholder 3"/>
          <p:cNvSpPr>
            <a:spLocks noGrp="1"/>
          </p:cNvSpPr>
          <p:nvPr>
            <p:ph type="sldNum" sz="quarter" idx="10"/>
          </p:nvPr>
        </p:nvSpPr>
        <p:spPr/>
        <p:txBody>
          <a:bodyPr/>
          <a:lstStyle/>
          <a:p>
            <a:fld id="{6FA40A0C-52EA-7141-8250-9814E9264F18}" type="slidenum">
              <a:rPr lang="en-US" smtClean="0"/>
              <a:pPr/>
              <a:t>34</a:t>
            </a:fld>
            <a:endParaRPr lang="en-US"/>
          </a:p>
        </p:txBody>
      </p:sp>
    </p:spTree>
    <p:extLst>
      <p:ext uri="{BB962C8B-B14F-4D97-AF65-F5344CB8AC3E}">
        <p14:creationId xmlns:p14="http://schemas.microsoft.com/office/powerpoint/2010/main" val="23497542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Dr.</a:t>
            </a:r>
            <a:r>
              <a:rPr lang="en-US" baseline="0" dirty="0" smtClean="0"/>
              <a:t> P.H. Bryce, </a:t>
            </a:r>
            <a:r>
              <a:rPr lang="en-US" i="1" baseline="0" dirty="0" smtClean="0"/>
              <a:t>The Story of a National Crime: An Appeal for Justice to the Indians of Canada. </a:t>
            </a:r>
            <a:r>
              <a:rPr lang="en-US" b="1" i="0" baseline="0" dirty="0" smtClean="0"/>
              <a:t>READ: </a:t>
            </a:r>
            <a:r>
              <a:rPr lang="en-US" b="0" i="0" baseline="0" dirty="0" smtClean="0"/>
              <a:t>In 1908, Samuel Blake, an activist of the Anglican Church, “argued that the health conditions in the…schools were so dire that </a:t>
            </a:r>
            <a:r>
              <a:rPr lang="en-US" b="1" i="0" baseline="0" dirty="0" smtClean="0"/>
              <a:t>the government was leaving itself open to charges of manslaughter.” Source: </a:t>
            </a:r>
            <a:r>
              <a:rPr lang="en-US" b="0" i="0" baseline="0" dirty="0" smtClean="0"/>
              <a:t>“They Came for the Children” (TRC, Gov’t of Canada, 2012): 17.</a:t>
            </a:r>
            <a:endParaRPr lang="en-US" b="1" dirty="0"/>
          </a:p>
        </p:txBody>
      </p:sp>
      <p:sp>
        <p:nvSpPr>
          <p:cNvPr id="4" name="Slide Number Placeholder 3"/>
          <p:cNvSpPr>
            <a:spLocks noGrp="1"/>
          </p:cNvSpPr>
          <p:nvPr>
            <p:ph type="sldNum" sz="quarter" idx="10"/>
          </p:nvPr>
        </p:nvSpPr>
        <p:spPr/>
        <p:txBody>
          <a:bodyPr/>
          <a:lstStyle/>
          <a:p>
            <a:fld id="{6FA40A0C-52EA-7141-8250-9814E9264F18}"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A40A0C-52EA-7141-8250-9814E9264F18}" type="slidenum">
              <a:rPr lang="en-US" smtClean="0"/>
              <a:pPr/>
              <a:t>36</a:t>
            </a:fld>
            <a:endParaRPr lang="en-US"/>
          </a:p>
        </p:txBody>
      </p:sp>
    </p:spTree>
    <p:extLst>
      <p:ext uri="{BB962C8B-B14F-4D97-AF65-F5344CB8AC3E}">
        <p14:creationId xmlns:p14="http://schemas.microsoft.com/office/powerpoint/2010/main" val="39140476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Ian Mosby, “Administering Colonial Science: Nutrition Research and Human Biomedical</a:t>
            </a:r>
            <a:r>
              <a:rPr lang="en-US" baseline="0" dirty="0" smtClean="0"/>
              <a:t> Experimentation in Aboriginal Communities and Residential Schools” in </a:t>
            </a:r>
            <a:r>
              <a:rPr lang="en-US" i="1" baseline="0" dirty="0" smtClean="0"/>
              <a:t>Social History, </a:t>
            </a:r>
            <a:r>
              <a:rPr lang="en-US" i="0" baseline="0" dirty="0" smtClean="0"/>
              <a:t>Vol. XLVI, no. 91 (May 2013).</a:t>
            </a:r>
            <a:endParaRPr lang="en-US" dirty="0" smtClean="0"/>
          </a:p>
          <a:p>
            <a:endParaRPr lang="en-US" dirty="0"/>
          </a:p>
        </p:txBody>
      </p:sp>
      <p:sp>
        <p:nvSpPr>
          <p:cNvPr id="4" name="Slide Number Placeholder 3"/>
          <p:cNvSpPr>
            <a:spLocks noGrp="1"/>
          </p:cNvSpPr>
          <p:nvPr>
            <p:ph type="sldNum" sz="quarter" idx="10"/>
          </p:nvPr>
        </p:nvSpPr>
        <p:spPr/>
        <p:txBody>
          <a:bodyPr/>
          <a:lstStyle/>
          <a:p>
            <a:fld id="{6FA40A0C-52EA-7141-8250-9814E9264F18}"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Ian Mosby, “Administering Colonial Science: Nutrition Research and Human Biomedical</a:t>
            </a:r>
            <a:r>
              <a:rPr lang="en-US" baseline="0" dirty="0" smtClean="0"/>
              <a:t> Experimentation in Aboriginal Communities and Residential Schools” in </a:t>
            </a:r>
            <a:r>
              <a:rPr lang="en-US" i="1" baseline="0" dirty="0" smtClean="0"/>
              <a:t>Social History, </a:t>
            </a:r>
            <a:r>
              <a:rPr lang="en-US" i="0" baseline="0" dirty="0" smtClean="0"/>
              <a:t>Vol. XLVI, no. 91 (May 2013).</a:t>
            </a:r>
          </a:p>
          <a:p>
            <a:r>
              <a:rPr lang="en-US" i="0" baseline="0" dirty="0" smtClean="0"/>
              <a:t>----- Meeting Notes (14-01-07 23:35) -----</a:t>
            </a:r>
          </a:p>
          <a:p>
            <a:r>
              <a:rPr lang="en-US" i="0" baseline="0" dirty="0" smtClean="0"/>
              <a:t>Maureen Lux, in her article "Perfect Subjects: Race, Tuberculosis, and the Qu'Appelle BCG Vaccine Trial," makes perfectly clear that the first experimental TB vaccines were tried and tested on Canada's indigenous population. White society 'blamed the victim' for their plight, their 'lot in life,' and thought nothing of using Canada's indigenous population as 'lab rats' prior to using the vaccination on members of white society.</a:t>
            </a:r>
            <a:endParaRPr lang="en-US" dirty="0"/>
          </a:p>
        </p:txBody>
      </p:sp>
      <p:sp>
        <p:nvSpPr>
          <p:cNvPr id="4" name="Slide Number Placeholder 3"/>
          <p:cNvSpPr>
            <a:spLocks noGrp="1"/>
          </p:cNvSpPr>
          <p:nvPr>
            <p:ph type="sldNum" sz="quarter" idx="10"/>
          </p:nvPr>
        </p:nvSpPr>
        <p:spPr/>
        <p:txBody>
          <a:bodyPr/>
          <a:lstStyle/>
          <a:p>
            <a:fld id="{6FA40A0C-52EA-7141-8250-9814E9264F18}"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Ian Mosby, “Administering Colonial Science: Nutrition Research and Human Biomedical</a:t>
            </a:r>
            <a:r>
              <a:rPr lang="en-US" baseline="0" dirty="0" smtClean="0"/>
              <a:t> Experimentation in Aboriginal Communities and Residential Schools” in </a:t>
            </a:r>
            <a:r>
              <a:rPr lang="en-US" i="1" baseline="0" dirty="0" smtClean="0"/>
              <a:t>Social History, </a:t>
            </a:r>
            <a:r>
              <a:rPr lang="en-US" i="0" baseline="0" dirty="0" smtClean="0"/>
              <a:t>Vol. XLVI, no. 91 (May 2013). , Foods that were served were often rotting….rotting meat, rotting vegetables. Many children became ill from being force to eat these rotten foods. One boy ran away from school in 1902 because the food was so horrible…he froze to death. Although the government knew since 1897 that the food was ‘horrible’, little changed over the years. Children continued to steal, hunt, and dig through garbage cans just to fill their tummies. (TRC, 2012): 34.</a:t>
            </a:r>
            <a:endParaRPr lang="en-US" dirty="0"/>
          </a:p>
        </p:txBody>
      </p:sp>
      <p:sp>
        <p:nvSpPr>
          <p:cNvPr id="4" name="Slide Number Placeholder 3"/>
          <p:cNvSpPr>
            <a:spLocks noGrp="1"/>
          </p:cNvSpPr>
          <p:nvPr>
            <p:ph type="sldNum" sz="quarter" idx="10"/>
          </p:nvPr>
        </p:nvSpPr>
        <p:spPr/>
        <p:txBody>
          <a:bodyPr/>
          <a:lstStyle/>
          <a:p>
            <a:fld id="{6FA40A0C-52EA-7141-8250-9814E9264F18}"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A40A0C-52EA-7141-8250-9814E9264F18}" type="slidenum">
              <a:rPr lang="en-US" smtClean="0"/>
              <a:pPr/>
              <a:t>4</a:t>
            </a:fld>
            <a:endParaRPr lang="en-US"/>
          </a:p>
        </p:txBody>
      </p:sp>
    </p:spTree>
    <p:extLst>
      <p:ext uri="{BB962C8B-B14F-4D97-AF65-F5344CB8AC3E}">
        <p14:creationId xmlns:p14="http://schemas.microsoft.com/office/powerpoint/2010/main" val="20357972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Zia </a:t>
            </a:r>
            <a:r>
              <a:rPr lang="en-US" dirty="0" err="1" smtClean="0"/>
              <a:t>Akhtar</a:t>
            </a:r>
            <a:r>
              <a:rPr lang="en-US" smtClean="0"/>
              <a:t>,</a:t>
            </a:r>
            <a:r>
              <a:rPr lang="en-US" baseline="0" smtClean="0"/>
              <a:t> “Canadian Genocide and Official Culpability” (International Criminal Law Review, 2010): 117.</a:t>
            </a:r>
            <a:endParaRPr lang="en-US"/>
          </a:p>
        </p:txBody>
      </p:sp>
      <p:sp>
        <p:nvSpPr>
          <p:cNvPr id="4" name="Slide Number Placeholder 3"/>
          <p:cNvSpPr>
            <a:spLocks noGrp="1"/>
          </p:cNvSpPr>
          <p:nvPr>
            <p:ph type="sldNum" sz="quarter" idx="10"/>
          </p:nvPr>
        </p:nvSpPr>
        <p:spPr/>
        <p:txBody>
          <a:bodyPr/>
          <a:lstStyle/>
          <a:p>
            <a:fld id="{6FA40A0C-52EA-7141-8250-9814E9264F18}"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Can</a:t>
            </a:r>
            <a:r>
              <a:rPr lang="en-US" baseline="0" dirty="0" smtClean="0"/>
              <a:t> talk about the life-altering changes suffered by the three men in the movie, “Experimental Eskimos.” </a:t>
            </a:r>
            <a:r>
              <a:rPr lang="en-US" dirty="0" smtClean="0"/>
              <a:t>Ian Mosby, “Administering Colonial Science: Nutrition Research and Human Biomedical</a:t>
            </a:r>
            <a:r>
              <a:rPr lang="en-US" baseline="0" dirty="0" smtClean="0"/>
              <a:t> Experimentation in Aboriginal Communities and Residential Schools” in </a:t>
            </a:r>
            <a:r>
              <a:rPr lang="en-US" i="1" baseline="0" dirty="0" smtClean="0"/>
              <a:t>Social History, </a:t>
            </a:r>
            <a:r>
              <a:rPr lang="en-US" i="0" baseline="0" dirty="0" smtClean="0"/>
              <a:t>Vol. XLVI, no. 91 (May 2013). For more information on the deliberate dismantling of indigenous populations in the far north, there is an excellent film titled </a:t>
            </a:r>
            <a:r>
              <a:rPr lang="en-US" i="1" baseline="0" dirty="0" smtClean="0"/>
              <a:t>Experimental Eskimos. </a:t>
            </a:r>
            <a:r>
              <a:rPr lang="en-US" b="1" dirty="0" smtClean="0">
                <a:solidFill>
                  <a:schemeClr val="accent3">
                    <a:lumMod val="75000"/>
                  </a:schemeClr>
                </a:solidFill>
              </a:rPr>
              <a:t>This “social engineering” often led to “profound social and cultural dislocation” as well as “hunger, starvation, and misery.”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6FA40A0C-52EA-7141-8250-9814E9264F18}"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sz="1200" u="sng" kern="1200" dirty="0" smtClean="0">
                <a:solidFill>
                  <a:schemeClr val="tx1"/>
                </a:solidFill>
                <a:effectLst/>
                <a:latin typeface="+mn-lt"/>
                <a:ea typeface="+mn-ea"/>
                <a:cs typeface="+mn-cs"/>
                <a:hlinkClick r:id="rId3"/>
              </a:rPr>
              <a:t>http://www.indianarttulsa.com/graphics/mcmurtry.jpg</a:t>
            </a:r>
            <a:r>
              <a:rPr lang="en-CA"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Source of quote: National Conference on</a:t>
            </a:r>
            <a:r>
              <a:rPr lang="en-CA" sz="1200" kern="1200" baseline="0" dirty="0" smtClean="0">
                <a:solidFill>
                  <a:schemeClr val="tx1"/>
                </a:solidFill>
                <a:effectLst/>
                <a:latin typeface="+mn-lt"/>
                <a:ea typeface="+mn-ea"/>
                <a:cs typeface="+mn-cs"/>
              </a:rPr>
              <a:t> Indian and Northern Education Saskatoon, 1967, ed. Mrs. Mary Anne </a:t>
            </a:r>
            <a:r>
              <a:rPr lang="en-CA" sz="1200" kern="1200" baseline="0" smtClean="0">
                <a:solidFill>
                  <a:schemeClr val="tx1"/>
                </a:solidFill>
                <a:effectLst/>
                <a:latin typeface="+mn-lt"/>
                <a:ea typeface="+mn-ea"/>
                <a:cs typeface="+mn-cs"/>
              </a:rPr>
              <a:t>LaVallee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FA40A0C-52EA-7141-8250-9814E9264F18}" type="slidenum">
              <a:rPr lang="en-US" smtClean="0"/>
              <a:pPr/>
              <a:t>42</a:t>
            </a:fld>
            <a:endParaRPr lang="en-US"/>
          </a:p>
        </p:txBody>
      </p:sp>
    </p:spTree>
    <p:extLst>
      <p:ext uri="{BB962C8B-B14F-4D97-AF65-F5344CB8AC3E}">
        <p14:creationId xmlns:p14="http://schemas.microsoft.com/office/powerpoint/2010/main" val="24553159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sz="1200" u="sng" kern="1200" dirty="0" smtClean="0">
                <a:solidFill>
                  <a:schemeClr val="tx1"/>
                </a:solidFill>
                <a:effectLst/>
                <a:latin typeface="+mn-lt"/>
                <a:ea typeface="+mn-ea"/>
                <a:cs typeface="+mn-cs"/>
                <a:hlinkClick r:id="rId3"/>
              </a:rPr>
              <a:t>http://www.bluecorncomics.com/pics/dennis.gif</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FA40A0C-52EA-7141-8250-9814E9264F18}" type="slidenum">
              <a:rPr lang="en-US" smtClean="0"/>
              <a:pPr/>
              <a:t>43</a:t>
            </a:fld>
            <a:endParaRPr lang="en-US"/>
          </a:p>
        </p:txBody>
      </p:sp>
    </p:spTree>
    <p:extLst>
      <p:ext uri="{BB962C8B-B14F-4D97-AF65-F5344CB8AC3E}">
        <p14:creationId xmlns:p14="http://schemas.microsoft.com/office/powerpoint/2010/main" val="14851488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A40A0C-52EA-7141-8250-9814E9264F18}" type="slidenum">
              <a:rPr lang="en-US" smtClean="0"/>
              <a:pPr/>
              <a:t>44</a:t>
            </a:fld>
            <a:endParaRPr lang="en-US"/>
          </a:p>
        </p:txBody>
      </p:sp>
    </p:spTree>
    <p:extLst>
      <p:ext uri="{BB962C8B-B14F-4D97-AF65-F5344CB8AC3E}">
        <p14:creationId xmlns:p14="http://schemas.microsoft.com/office/powerpoint/2010/main" val="34883050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http://</a:t>
            </a:r>
            <a:r>
              <a:rPr lang="en-US" dirty="0" err="1" smtClean="0"/>
              <a:t>www.texasbeyondhistory.net</a:t>
            </a:r>
            <a:r>
              <a:rPr lang="en-US" dirty="0" smtClean="0"/>
              <a:t>/forts/images/attack-</a:t>
            </a:r>
            <a:r>
              <a:rPr lang="en-US" dirty="0" err="1" smtClean="0"/>
              <a:t>lg.jpg</a:t>
            </a:r>
            <a:r>
              <a:rPr lang="en-US" dirty="0" smtClean="0"/>
              <a:t> </a:t>
            </a:r>
            <a:endParaRPr lang="en-US" dirty="0"/>
          </a:p>
        </p:txBody>
      </p:sp>
      <p:sp>
        <p:nvSpPr>
          <p:cNvPr id="4" name="Slide Number Placeholder 3"/>
          <p:cNvSpPr>
            <a:spLocks noGrp="1"/>
          </p:cNvSpPr>
          <p:nvPr>
            <p:ph type="sldNum" sz="quarter" idx="10"/>
          </p:nvPr>
        </p:nvSpPr>
        <p:spPr/>
        <p:txBody>
          <a:bodyPr/>
          <a:lstStyle/>
          <a:p>
            <a:fld id="{6FA40A0C-52EA-7141-8250-9814E9264F18}" type="slidenum">
              <a:rPr lang="en-US" smtClean="0"/>
              <a:pPr/>
              <a:t>45</a:t>
            </a:fld>
            <a:endParaRPr lang="en-US"/>
          </a:p>
        </p:txBody>
      </p:sp>
    </p:spTree>
    <p:extLst>
      <p:ext uri="{BB962C8B-B14F-4D97-AF65-F5344CB8AC3E}">
        <p14:creationId xmlns:p14="http://schemas.microsoft.com/office/powerpoint/2010/main" val="11314643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u="sng" kern="1200" dirty="0" smtClean="0">
                <a:solidFill>
                  <a:schemeClr val="tx1"/>
                </a:solidFill>
                <a:effectLst/>
                <a:latin typeface="+mn-lt"/>
                <a:ea typeface="+mn-ea"/>
                <a:cs typeface="+mn-cs"/>
                <a:hlinkClick r:id="rId3"/>
              </a:rPr>
              <a:t>http://upload.wikimedia.org/wikipedia/commons/d/d6/Pawnee_bill_wild_west_show_c1905.jpg</a:t>
            </a:r>
            <a:r>
              <a:rPr lang="en-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FA40A0C-52EA-7141-8250-9814E9264F18}" type="slidenum">
              <a:rPr lang="en-US" smtClean="0"/>
              <a:pPr/>
              <a:t>46</a:t>
            </a:fld>
            <a:endParaRPr lang="en-US"/>
          </a:p>
        </p:txBody>
      </p:sp>
    </p:spTree>
    <p:extLst>
      <p:ext uri="{BB962C8B-B14F-4D97-AF65-F5344CB8AC3E}">
        <p14:creationId xmlns:p14="http://schemas.microsoft.com/office/powerpoint/2010/main" val="20670793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pPr>
            <a:r>
              <a:rPr lang="en-CA" sz="1200" u="sng" kern="1200" dirty="0" smtClean="0">
                <a:solidFill>
                  <a:schemeClr val="tx1"/>
                </a:solidFill>
                <a:effectLst/>
                <a:latin typeface="+mn-lt"/>
                <a:ea typeface="+mn-ea"/>
                <a:cs typeface="+mn-cs"/>
                <a:hlinkClick r:id="rId3"/>
              </a:rPr>
              <a:t>http://www.aigenom.com/images/NAbook_Indians_Wild_and_Cruel_1928.jpg</a:t>
            </a:r>
            <a:r>
              <a:rPr lang="en-CA" sz="1200" kern="1200" dirty="0" smtClean="0">
                <a:solidFill>
                  <a:schemeClr val="tx1"/>
                </a:solidFill>
                <a:effectLst/>
                <a:latin typeface="+mn-lt"/>
                <a:ea typeface="+mn-ea"/>
                <a:cs typeface="+mn-cs"/>
              </a:rPr>
              <a:t> Paul Martin</a:t>
            </a:r>
            <a:r>
              <a:rPr lang="en-CA" sz="1200" kern="1200" baseline="0" dirty="0" smtClean="0">
                <a:solidFill>
                  <a:schemeClr val="tx1"/>
                </a:solidFill>
                <a:effectLst/>
                <a:latin typeface="+mn-lt"/>
                <a:ea typeface="+mn-ea"/>
                <a:cs typeface="+mn-cs"/>
              </a:rPr>
              <a:t> Lester and Susan Dente Ross state in their book, </a:t>
            </a:r>
            <a:r>
              <a:rPr lang="en-CA" sz="1200" i="1" kern="1200" baseline="0" dirty="0" smtClean="0">
                <a:solidFill>
                  <a:schemeClr val="tx1"/>
                </a:solidFill>
                <a:effectLst/>
                <a:latin typeface="+mn-lt"/>
                <a:ea typeface="+mn-ea"/>
                <a:cs typeface="+mn-cs"/>
              </a:rPr>
              <a:t>Images that Injure” </a:t>
            </a:r>
            <a:r>
              <a:rPr lang="en-US" dirty="0" smtClean="0">
                <a:latin typeface="Cambria" pitchFamily="18" charset="0"/>
              </a:rPr>
              <a:t>“Since the first accounts in 1706 of the “skulking Indian enemy” (Copeland, 1993), the media have played a major role in fostering fear, hatred, and misunderstanding of Native Americans and inciting public opinion against them. Newspapers often fanned the flames of racial hatred by embellishing and sensationalizing the news of </a:t>
            </a:r>
            <a:r>
              <a:rPr lang="en-US" i="1" dirty="0" smtClean="0">
                <a:latin typeface="Cambria" pitchFamily="18" charset="0"/>
              </a:rPr>
              <a:t>Indian attacks</a:t>
            </a:r>
            <a:r>
              <a:rPr lang="en-US" dirty="0" smtClean="0">
                <a:latin typeface="Cambria" pitchFamily="18" charset="0"/>
              </a:rPr>
              <a:t>, in order to sell papers. But it wasn’t just the newspapers that perpetuated this myth. Movies, comic books, cartoons, literature, music and textbooks all played a role in what some have termed </a:t>
            </a:r>
            <a:r>
              <a:rPr lang="en-US" b="1" dirty="0" smtClean="0">
                <a:solidFill>
                  <a:srgbClr val="C00000"/>
                </a:solidFill>
                <a:latin typeface="Cambria" pitchFamily="18" charset="0"/>
              </a:rPr>
              <a:t>symbolic annihilation</a:t>
            </a:r>
            <a:r>
              <a:rPr lang="en-US" b="1" dirty="0" smtClean="0">
                <a:latin typeface="Cambria" pitchFamily="18" charset="0"/>
              </a:rPr>
              <a:t>. </a:t>
            </a:r>
            <a:r>
              <a:rPr lang="en-US" dirty="0" smtClean="0">
                <a:latin typeface="Cambria" pitchFamily="18" charset="0"/>
              </a:rPr>
              <a:t>Propagated myths include the delusion that America’s history began in 1492, that there is only one Native American culture, that American Indian peoples and cultures are becoming extinct, and that they are not part of contemporary society.”</a:t>
            </a:r>
          </a:p>
          <a:p>
            <a:pPr algn="just"/>
            <a:endParaRPr lang="en-US" dirty="0" smtClean="0">
              <a:latin typeface="Cambria" pitchFamily="18" charset="0"/>
            </a:endParaRPr>
          </a:p>
          <a:p>
            <a:pPr algn="just"/>
            <a:r>
              <a:rPr lang="en-US" sz="900" dirty="0" smtClean="0">
                <a:latin typeface="Cambria" pitchFamily="18" charset="0"/>
              </a:rPr>
              <a:t>Source: </a:t>
            </a:r>
            <a:r>
              <a:rPr lang="en-US" sz="900" i="1" dirty="0" smtClean="0">
                <a:latin typeface="Cambria" pitchFamily="18" charset="0"/>
              </a:rPr>
              <a:t>Images that Injure: Pictorial Stereotypes in the Media, </a:t>
            </a:r>
            <a:r>
              <a:rPr lang="en-US" sz="900" dirty="0" smtClean="0">
                <a:latin typeface="Cambria" pitchFamily="18" charset="0"/>
              </a:rPr>
              <a:t>editors Paul Martin Lester and Susan Dente Ross, p. 113</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FA40A0C-52EA-7141-8250-9814E9264F18}" type="slidenum">
              <a:rPr lang="en-US" smtClean="0"/>
              <a:pPr/>
              <a:t>47</a:t>
            </a:fld>
            <a:endParaRPr lang="en-US"/>
          </a:p>
        </p:txBody>
      </p:sp>
    </p:spTree>
    <p:extLst>
      <p:ext uri="{BB962C8B-B14F-4D97-AF65-F5344CB8AC3E}">
        <p14:creationId xmlns:p14="http://schemas.microsoft.com/office/powerpoint/2010/main" val="31001140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a:rPr>
              <a:t>http://www.zazzle.com/savage_arms_screaming_indian_front_tshirt-235562313545920765</a:t>
            </a:r>
            <a:endParaRPr lang="en-US" dirty="0"/>
          </a:p>
        </p:txBody>
      </p:sp>
      <p:sp>
        <p:nvSpPr>
          <p:cNvPr id="4" name="Slide Number Placeholder 3"/>
          <p:cNvSpPr>
            <a:spLocks noGrp="1"/>
          </p:cNvSpPr>
          <p:nvPr>
            <p:ph type="sldNum" sz="quarter" idx="10"/>
          </p:nvPr>
        </p:nvSpPr>
        <p:spPr/>
        <p:txBody>
          <a:bodyPr/>
          <a:lstStyle/>
          <a:p>
            <a:fld id="{6FA40A0C-52EA-7141-8250-9814E9264F18}"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Chief Wahoo, Mascot of the Cleveland Indians</a:t>
            </a:r>
            <a:endParaRPr lang="en-US" sz="1200" kern="1200" dirty="0" smtClean="0">
              <a:solidFill>
                <a:schemeClr val="tx1"/>
              </a:solidFill>
              <a:effectLst/>
              <a:latin typeface="+mn-lt"/>
              <a:ea typeface="+mn-ea"/>
              <a:cs typeface="+mn-cs"/>
            </a:endParaRPr>
          </a:p>
          <a:p>
            <a:r>
              <a:rPr lang="en-CA" sz="1200" u="sng" kern="1200" dirty="0" smtClean="0">
                <a:solidFill>
                  <a:schemeClr val="tx1"/>
                </a:solidFill>
                <a:effectLst/>
                <a:latin typeface="+mn-lt"/>
                <a:ea typeface="+mn-ea"/>
                <a:cs typeface="+mn-cs"/>
                <a:hlinkClick r:id="rId3"/>
              </a:rPr>
              <a:t>http://indiancountrytodaymedianetwork.com/article/american-indians-mark-20th-year-of-protesting-cleveland-indians-mascot-chief-wahoo-106090</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6FA40A0C-52EA-7141-8250-9814E9264F18}" type="slidenum">
              <a:rPr lang="en-US" smtClean="0"/>
              <a:pPr/>
              <a:t>49</a:t>
            </a:fld>
            <a:endParaRPr lang="en-US"/>
          </a:p>
        </p:txBody>
      </p:sp>
    </p:spTree>
    <p:extLst>
      <p:ext uri="{BB962C8B-B14F-4D97-AF65-F5344CB8AC3E}">
        <p14:creationId xmlns:p14="http://schemas.microsoft.com/office/powerpoint/2010/main" val="3950692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Worse Than War: Genocide, </a:t>
            </a:r>
            <a:r>
              <a:rPr lang="en-US" i="1" dirty="0" err="1" smtClean="0"/>
              <a:t>Eliminationism</a:t>
            </a:r>
            <a:r>
              <a:rPr lang="en-US" i="1" dirty="0" smtClean="0"/>
              <a:t> and the Ongoing Assault</a:t>
            </a:r>
            <a:r>
              <a:rPr lang="en-US" i="1" baseline="0" dirty="0" smtClean="0"/>
              <a:t> on Humanity </a:t>
            </a:r>
            <a:r>
              <a:rPr lang="en-US" i="0" baseline="0" dirty="0" smtClean="0"/>
              <a:t>by Daniel Jonah </a:t>
            </a:r>
            <a:r>
              <a:rPr lang="en-US" i="0" baseline="0" dirty="0" err="1" smtClean="0"/>
              <a:t>Goldhagen</a:t>
            </a:r>
            <a:r>
              <a:rPr lang="en-US" i="0" baseline="0" dirty="0" smtClean="0"/>
              <a:t> </a:t>
            </a:r>
            <a:endParaRPr lang="en-US" i="1" dirty="0"/>
          </a:p>
        </p:txBody>
      </p:sp>
      <p:sp>
        <p:nvSpPr>
          <p:cNvPr id="4" name="Slide Number Placeholder 3"/>
          <p:cNvSpPr>
            <a:spLocks noGrp="1"/>
          </p:cNvSpPr>
          <p:nvPr>
            <p:ph type="sldNum" sz="quarter" idx="10"/>
          </p:nvPr>
        </p:nvSpPr>
        <p:spPr/>
        <p:txBody>
          <a:bodyPr/>
          <a:lstStyle/>
          <a:p>
            <a:fld id="{6FA40A0C-52EA-7141-8250-9814E9264F18}" type="slidenum">
              <a:rPr lang="en-US" smtClean="0"/>
              <a:pPr/>
              <a:t>5</a:t>
            </a:fld>
            <a:endParaRPr lang="en-US"/>
          </a:p>
        </p:txBody>
      </p:sp>
    </p:spTree>
    <p:extLst>
      <p:ext uri="{BB962C8B-B14F-4D97-AF65-F5344CB8AC3E}">
        <p14:creationId xmlns:p14="http://schemas.microsoft.com/office/powerpoint/2010/main" val="25912426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Scalping was a European innovation. Beginning in the 1700s, bounty hunters would receive</a:t>
            </a:r>
            <a:r>
              <a:rPr lang="en-US" baseline="0" dirty="0" smtClean="0"/>
              <a:t> a certain amount of money for every Indian man, woman and child killed so long as they provided their victims scalps as proof. Despite this truism, the media has constantly attributed the practice of scalping to that of ‘savage’ Indians.  By publishing such false information, the stereotype of the Savage Indian was able to survive, and justified genocidal policies of Canada’s indigenous population. It justified Duncan Campbell Scott’s policy of “killing the Indian within the Indian,” especially with regard to indigenous children within Indian Residential Schools. At these schools, cultural genocide was the critical element meant to ultimately destroy Indigenous identity in Canada. The children were punished when speaking their own languages, punished for missing their families, punished for showing any indigenous cultural affiliation, punished for wanted to be treated respectably as they had been at home. </a:t>
            </a:r>
            <a:endParaRPr lang="en-US" dirty="0"/>
          </a:p>
        </p:txBody>
      </p:sp>
      <p:sp>
        <p:nvSpPr>
          <p:cNvPr id="4" name="Slide Number Placeholder 3"/>
          <p:cNvSpPr>
            <a:spLocks noGrp="1"/>
          </p:cNvSpPr>
          <p:nvPr>
            <p:ph type="sldNum" sz="quarter" idx="10"/>
          </p:nvPr>
        </p:nvSpPr>
        <p:spPr/>
        <p:txBody>
          <a:bodyPr/>
          <a:lstStyle/>
          <a:p>
            <a:fld id="{6FA40A0C-52EA-7141-8250-9814E9264F18}"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A40A0C-52EA-7141-8250-9814E9264F18}" type="slidenum">
              <a:rPr lang="en-US" smtClean="0"/>
              <a:pPr/>
              <a:t>51</a:t>
            </a:fld>
            <a:endParaRPr lang="en-US"/>
          </a:p>
        </p:txBody>
      </p:sp>
    </p:spTree>
    <p:extLst>
      <p:ext uri="{BB962C8B-B14F-4D97-AF65-F5344CB8AC3E}">
        <p14:creationId xmlns:p14="http://schemas.microsoft.com/office/powerpoint/2010/main" val="18230613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A40A0C-52EA-7141-8250-9814E9264F18}" type="slidenum">
              <a:rPr lang="en-US" smtClean="0"/>
              <a:pPr/>
              <a:t>52</a:t>
            </a:fld>
            <a:endParaRPr lang="en-US"/>
          </a:p>
        </p:txBody>
      </p:sp>
    </p:spTree>
    <p:extLst>
      <p:ext uri="{BB962C8B-B14F-4D97-AF65-F5344CB8AC3E}">
        <p14:creationId xmlns:p14="http://schemas.microsoft.com/office/powerpoint/2010/main" val="9137848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Despite the fact that the Canadian</a:t>
            </a:r>
            <a:r>
              <a:rPr lang="en-US" baseline="0" dirty="0" smtClean="0"/>
              <a:t> government has known, and has been the principal party to, murder and abuse of Canada’s indigenous population it has ensured silence on the topic of Indian Residential Schools in history and social studies curriculum until 2013. And even then, although changes have been designed to these curricula, and were to be rolled out in 2013, schools have not been provided the funding or resources necessary to ensure that this generation of youth can begin to research and discover truths about the genocidal tendencies of the Canadian government. Such silence has been deadly for Canada’s indigenous population as the omission of historical truths have generated a far-reaching apathy toward indigenous issues in Canadian society. Instead, what the Canadian population ‘hears’ from the government and the media is that indigenous groups are self-absorbed troublemakers. </a:t>
            </a:r>
            <a:endParaRPr lang="en-US" dirty="0"/>
          </a:p>
        </p:txBody>
      </p:sp>
      <p:sp>
        <p:nvSpPr>
          <p:cNvPr id="4" name="Slide Number Placeholder 3"/>
          <p:cNvSpPr>
            <a:spLocks noGrp="1"/>
          </p:cNvSpPr>
          <p:nvPr>
            <p:ph type="sldNum" sz="quarter" idx="10"/>
          </p:nvPr>
        </p:nvSpPr>
        <p:spPr/>
        <p:txBody>
          <a:bodyPr/>
          <a:lstStyle/>
          <a:p>
            <a:fld id="{6FA40A0C-52EA-7141-8250-9814E9264F18}" type="slidenum">
              <a:rPr lang="en-US" smtClean="0"/>
              <a:pPr/>
              <a:t>53</a:t>
            </a:fld>
            <a:endParaRPr lang="en-US"/>
          </a:p>
        </p:txBody>
      </p:sp>
    </p:spTree>
    <p:extLst>
      <p:ext uri="{BB962C8B-B14F-4D97-AF65-F5344CB8AC3E}">
        <p14:creationId xmlns:p14="http://schemas.microsoft.com/office/powerpoint/2010/main" val="17614534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much of our history, </a:t>
            </a:r>
            <a:r>
              <a:rPr lang="en-US" b="1" dirty="0" smtClean="0"/>
              <a:t>all Canadian children</a:t>
            </a:r>
            <a:r>
              <a:rPr lang="en-US" b="1" baseline="0" dirty="0" smtClean="0"/>
              <a:t> – </a:t>
            </a:r>
            <a:r>
              <a:rPr lang="en-US" b="0" baseline="0" dirty="0" smtClean="0"/>
              <a:t>Aboriginal and non-Aboriginal alike – were taught that Aboriginal people were </a:t>
            </a:r>
            <a:r>
              <a:rPr lang="en-US" b="1" baseline="0" dirty="0" smtClean="0"/>
              <a:t>inferior, savage, and uncivilized, and that Aboriginal languages, spiritual beliefs and ways of life were irrelevant. Aboriginal people were depicted as having been a dying race, saved from destruction by the intervention of HUMANTARIAN EUROPEANS…the system led non-Aboriginal people to believe they were inherently superior.” </a:t>
            </a:r>
            <a:r>
              <a:rPr lang="en-US" b="0" baseline="0" dirty="0" smtClean="0"/>
              <a:t>Passage from “They Came for the Children” (TRC, 2012): p. 3; </a:t>
            </a:r>
            <a:endParaRPr lang="en-US" dirty="0"/>
          </a:p>
        </p:txBody>
      </p:sp>
      <p:sp>
        <p:nvSpPr>
          <p:cNvPr id="4" name="Slide Number Placeholder 3"/>
          <p:cNvSpPr>
            <a:spLocks noGrp="1"/>
          </p:cNvSpPr>
          <p:nvPr>
            <p:ph type="sldNum" sz="quarter" idx="10"/>
          </p:nvPr>
        </p:nvSpPr>
        <p:spPr/>
        <p:txBody>
          <a:bodyPr/>
          <a:lstStyle/>
          <a:p>
            <a:fld id="{6FA40A0C-52EA-7141-8250-9814E9264F18}" type="slidenum">
              <a:rPr lang="en-US" smtClean="0"/>
              <a:pPr/>
              <a:t>54</a:t>
            </a:fld>
            <a:endParaRPr lang="en-US"/>
          </a:p>
        </p:txBody>
      </p:sp>
    </p:spTree>
    <p:extLst>
      <p:ext uri="{BB962C8B-B14F-4D97-AF65-F5344CB8AC3E}">
        <p14:creationId xmlns:p14="http://schemas.microsoft.com/office/powerpoint/2010/main" val="6281231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TAKE A SHORT BREAK BEFORE MOVIE; LET PEOPLE LOOK AT HISTORICAL</a:t>
            </a:r>
            <a:r>
              <a:rPr lang="en-US" b="1" baseline="0" dirty="0" smtClean="0"/>
              <a:t> EXAMPLES.</a:t>
            </a:r>
            <a:endParaRPr lang="en-US" b="1" dirty="0"/>
          </a:p>
        </p:txBody>
      </p:sp>
      <p:sp>
        <p:nvSpPr>
          <p:cNvPr id="4" name="Slide Number Placeholder 3"/>
          <p:cNvSpPr>
            <a:spLocks noGrp="1"/>
          </p:cNvSpPr>
          <p:nvPr>
            <p:ph type="sldNum" sz="quarter" idx="10"/>
          </p:nvPr>
        </p:nvSpPr>
        <p:spPr/>
        <p:txBody>
          <a:bodyPr/>
          <a:lstStyle/>
          <a:p>
            <a:fld id="{6FA40A0C-52EA-7141-8250-9814E9264F18}" type="slidenum">
              <a:rPr lang="en-US" smtClean="0"/>
              <a:pPr/>
              <a:t>55</a:t>
            </a:fld>
            <a:endParaRPr lang="en-US"/>
          </a:p>
        </p:txBody>
      </p:sp>
    </p:spTree>
    <p:extLst>
      <p:ext uri="{BB962C8B-B14F-4D97-AF65-F5344CB8AC3E}">
        <p14:creationId xmlns:p14="http://schemas.microsoft.com/office/powerpoint/2010/main" val="14719810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DOWNLOAD MOVIE FROM NETFLIX.</a:t>
            </a:r>
            <a:endParaRPr lang="en-US" dirty="0"/>
          </a:p>
        </p:txBody>
      </p:sp>
      <p:sp>
        <p:nvSpPr>
          <p:cNvPr id="4" name="Slide Number Placeholder 3"/>
          <p:cNvSpPr>
            <a:spLocks noGrp="1"/>
          </p:cNvSpPr>
          <p:nvPr>
            <p:ph type="sldNum" sz="quarter" idx="10"/>
          </p:nvPr>
        </p:nvSpPr>
        <p:spPr/>
        <p:txBody>
          <a:bodyPr/>
          <a:lstStyle/>
          <a:p>
            <a:fld id="{6FA40A0C-52EA-7141-8250-9814E9264F18}" type="slidenum">
              <a:rPr lang="en-US" smtClean="0"/>
              <a:pPr/>
              <a:t>56</a:t>
            </a:fld>
            <a:endParaRPr lang="en-US"/>
          </a:p>
        </p:txBody>
      </p:sp>
    </p:spTree>
    <p:extLst>
      <p:ext uri="{BB962C8B-B14F-4D97-AF65-F5344CB8AC3E}">
        <p14:creationId xmlns:p14="http://schemas.microsoft.com/office/powerpoint/2010/main" val="1594096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A40A0C-52EA-7141-8250-9814E9264F18}" type="slidenum">
              <a:rPr lang="en-US" smtClean="0"/>
              <a:pPr/>
              <a:t>6</a:t>
            </a:fld>
            <a:endParaRPr lang="en-US"/>
          </a:p>
        </p:txBody>
      </p:sp>
    </p:spTree>
    <p:extLst>
      <p:ext uri="{BB962C8B-B14F-4D97-AF65-F5344CB8AC3E}">
        <p14:creationId xmlns:p14="http://schemas.microsoft.com/office/powerpoint/2010/main" val="3165080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Information on End of the Trail Sculptures: </a:t>
            </a:r>
            <a:r>
              <a:rPr lang="en-US" sz="1200" u="sng" kern="1200" dirty="0" smtClean="0">
                <a:solidFill>
                  <a:schemeClr val="tx1"/>
                </a:solidFill>
                <a:effectLst/>
                <a:latin typeface="+mn-lt"/>
                <a:ea typeface="+mn-ea"/>
                <a:cs typeface="+mn-cs"/>
                <a:hlinkClick r:id="rId3"/>
              </a:rPr>
              <a:t>http://www.nationalcowboymuseum.org/education/lesson-plans/Fraser/Fraser.aspx</a:t>
            </a:r>
            <a:r>
              <a:rPr lang="en-US" sz="1200" kern="1200" dirty="0" smtClean="0">
                <a:solidFill>
                  <a:schemeClr val="tx1"/>
                </a:solidFill>
                <a:effectLst/>
                <a:latin typeface="+mn-lt"/>
                <a:ea typeface="+mn-ea"/>
                <a:cs typeface="+mn-cs"/>
              </a:rPr>
              <a:t> </a:t>
            </a:r>
          </a:p>
          <a:p>
            <a:r>
              <a:rPr lang="en-US" sz="1200" b="1" i="1" kern="1200" dirty="0" smtClean="0">
                <a:solidFill>
                  <a:schemeClr val="tx1"/>
                </a:solidFill>
                <a:latin typeface="+mn-lt"/>
                <a:ea typeface="+mn-ea"/>
                <a:cs typeface="+mn-cs"/>
              </a:rPr>
              <a:t>The End of the Trail</a:t>
            </a:r>
            <a:r>
              <a:rPr lang="en-US" sz="1200" b="0" i="0" kern="1200" dirty="0" smtClean="0">
                <a:solidFill>
                  <a:schemeClr val="tx1"/>
                </a:solidFill>
                <a:latin typeface="+mn-lt"/>
                <a:ea typeface="+mn-ea"/>
                <a:cs typeface="+mn-cs"/>
              </a:rPr>
              <a:t> James Earle Fraser (1876-1953) Plaster (approximately 17' x 14' x 5') National Cowboy &amp; Western Heritage Museum, Oklahoma City</a:t>
            </a:r>
          </a:p>
        </p:txBody>
      </p:sp>
      <p:sp>
        <p:nvSpPr>
          <p:cNvPr id="4" name="Slide Number Placeholder 3"/>
          <p:cNvSpPr>
            <a:spLocks noGrp="1"/>
          </p:cNvSpPr>
          <p:nvPr>
            <p:ph type="sldNum" sz="quarter" idx="10"/>
          </p:nvPr>
        </p:nvSpPr>
        <p:spPr/>
        <p:txBody>
          <a:bodyPr/>
          <a:lstStyle/>
          <a:p>
            <a:fld id="{6FA40A0C-52EA-7141-8250-9814E9264F18}" type="slidenum">
              <a:rPr lang="en-US" smtClean="0"/>
              <a:pPr/>
              <a:t>7</a:t>
            </a:fld>
            <a:endParaRPr lang="en-US"/>
          </a:p>
        </p:txBody>
      </p:sp>
    </p:spTree>
    <p:extLst>
      <p:ext uri="{BB962C8B-B14F-4D97-AF65-F5344CB8AC3E}">
        <p14:creationId xmlns:p14="http://schemas.microsoft.com/office/powerpoint/2010/main" val="2550497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“Although colonization took many forms, the seizure of Native land was the</a:t>
            </a:r>
          </a:p>
          <a:p>
            <a:r>
              <a:rPr lang="en-US" sz="1200" b="0" i="0" u="none" strike="noStrike" kern="1200" baseline="0" dirty="0" smtClean="0">
                <a:solidFill>
                  <a:schemeClr val="tx1"/>
                </a:solidFill>
                <a:latin typeface="+mn-lt"/>
                <a:ea typeface="+mn-ea"/>
                <a:cs typeface="+mn-cs"/>
              </a:rPr>
              <a:t>cornerstone of conquest and white settlement.” and “Racism was</a:t>
            </a:r>
          </a:p>
          <a:p>
            <a:r>
              <a:rPr lang="en-US" sz="1200" b="0" i="0" u="none" strike="noStrike" kern="1200" baseline="0" dirty="0" smtClean="0">
                <a:solidFill>
                  <a:schemeClr val="tx1"/>
                </a:solidFill>
                <a:latin typeface="+mn-lt"/>
                <a:ea typeface="+mn-ea"/>
                <a:cs typeface="+mn-cs"/>
              </a:rPr>
              <a:t>not only about keeping whites up and the lower orders down. Instead, it was also about</a:t>
            </a:r>
          </a:p>
          <a:p>
            <a:r>
              <a:rPr lang="en-US" sz="1200" b="0" i="0" u="none" strike="noStrike" kern="1200" baseline="0" dirty="0" smtClean="0">
                <a:solidFill>
                  <a:schemeClr val="tx1"/>
                </a:solidFill>
                <a:latin typeface="+mn-lt"/>
                <a:ea typeface="+mn-ea"/>
                <a:cs typeface="+mn-cs"/>
              </a:rPr>
              <a:t>placing whites and </a:t>
            </a:r>
            <a:r>
              <a:rPr lang="en-US" sz="1200" b="0" i="0" u="none" strike="noStrike" kern="1200" baseline="0" dirty="0" err="1" smtClean="0">
                <a:solidFill>
                  <a:schemeClr val="tx1"/>
                </a:solidFill>
                <a:latin typeface="+mn-lt"/>
                <a:ea typeface="+mn-ea"/>
                <a:cs typeface="+mn-cs"/>
              </a:rPr>
              <a:t>comrnunities</a:t>
            </a:r>
            <a:r>
              <a:rPr lang="en-US" sz="1200" b="0" i="0" u="none" strike="noStrike" kern="1200" baseline="0" dirty="0" smtClean="0">
                <a:solidFill>
                  <a:schemeClr val="tx1"/>
                </a:solidFill>
                <a:latin typeface="+mn-lt"/>
                <a:ea typeface="+mn-ea"/>
                <a:cs typeface="+mn-cs"/>
              </a:rPr>
              <a:t> of color in their ‘proper" spaces.’” The </a:t>
            </a:r>
            <a:r>
              <a:rPr lang="en-US" sz="1200" b="1" i="0" u="none" strike="noStrike" kern="1200" baseline="0" dirty="0" smtClean="0">
                <a:solidFill>
                  <a:schemeClr val="tx1"/>
                </a:solidFill>
                <a:latin typeface="+mn-lt"/>
                <a:ea typeface="+mn-ea"/>
                <a:cs typeface="+mn-cs"/>
              </a:rPr>
              <a:t>'Savage </a:t>
            </a:r>
            <a:r>
              <a:rPr lang="en-US" sz="1200" b="0" i="0" u="none" strike="noStrike" kern="1200" baseline="0" dirty="0" smtClean="0">
                <a:solidFill>
                  <a:schemeClr val="tx1"/>
                </a:solidFill>
                <a:latin typeface="+mn-lt"/>
                <a:ea typeface="+mn-ea"/>
                <a:cs typeface="+mn-cs"/>
              </a:rPr>
              <a:t>Indian' and the 'Foreign </a:t>
            </a:r>
            <a:r>
              <a:rPr lang="en-US" sz="1200" b="0" i="0" u="none" strike="noStrike" kern="1200" baseline="0" dirty="0" err="1" smtClean="0">
                <a:solidFill>
                  <a:schemeClr val="tx1"/>
                </a:solidFill>
                <a:latin typeface="+mn-lt"/>
                <a:ea typeface="+mn-ea"/>
                <a:cs typeface="+mn-cs"/>
              </a:rPr>
              <a:t>Piague</a:t>
            </a:r>
            <a:r>
              <a:rPr lang="en-US" sz="1200" b="0" i="0" u="none" strike="noStrike" kern="1200" baseline="0" dirty="0" smtClean="0">
                <a:solidFill>
                  <a:schemeClr val="tx1"/>
                </a:solidFill>
                <a:latin typeface="+mn-lt"/>
                <a:ea typeface="+mn-ea"/>
                <a:cs typeface="+mn-cs"/>
              </a:rPr>
              <a:t> ': Mapping Racial Categories and</a:t>
            </a:r>
          </a:p>
          <a:p>
            <a:r>
              <a:rPr lang="en-US" sz="1200" b="0" i="0" u="none" strike="noStrike" kern="1200" baseline="0" dirty="0" smtClean="0">
                <a:solidFill>
                  <a:schemeClr val="tx1"/>
                </a:solidFill>
                <a:latin typeface="+mn-lt"/>
                <a:ea typeface="+mn-ea"/>
                <a:cs typeface="+mn-cs"/>
              </a:rPr>
              <a:t>Legal Geographies of Race in British Columbia, 18 71-1925</a:t>
            </a:r>
            <a:r>
              <a:rPr lang="en-US" sz="1200" b="1" i="0" u="none" strike="noStrike" kern="1200" baseline="0" dirty="0" smtClean="0">
                <a:solidFill>
                  <a:schemeClr val="tx1"/>
                </a:solidFill>
                <a:latin typeface="+mn-lt"/>
                <a:ea typeface="+mn-ea"/>
                <a:cs typeface="+mn-cs"/>
              </a:rPr>
              <a:t>,” dissertation </a:t>
            </a:r>
            <a:r>
              <a:rPr lang="en-US" sz="1200" b="0" i="0" u="none" strike="noStrike" kern="1200" baseline="0" dirty="0" smtClean="0">
                <a:solidFill>
                  <a:schemeClr val="tx1"/>
                </a:solidFill>
                <a:latin typeface="+mn-lt"/>
                <a:ea typeface="+mn-ea"/>
                <a:cs typeface="+mn-cs"/>
              </a:rPr>
              <a:t>by </a:t>
            </a:r>
            <a:r>
              <a:rPr lang="en-US" sz="1200" b="0" i="0" u="none" strike="noStrike" kern="1200" baseline="0" dirty="0" err="1" smtClean="0">
                <a:solidFill>
                  <a:schemeClr val="tx1"/>
                </a:solidFill>
                <a:latin typeface="+mn-lt"/>
                <a:ea typeface="+mn-ea"/>
                <a:cs typeface="+mn-cs"/>
              </a:rPr>
              <a:t>Renisa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Mawani</a:t>
            </a:r>
            <a:r>
              <a:rPr lang="en-US" sz="1200" b="0" i="0" u="none" strike="noStrike" kern="1200" baseline="0" dirty="0" smtClean="0">
                <a:solidFill>
                  <a:schemeClr val="tx1"/>
                </a:solidFill>
                <a:latin typeface="+mn-lt"/>
                <a:ea typeface="+mn-ea"/>
                <a:cs typeface="+mn-cs"/>
              </a:rPr>
              <a:t> (U of T Department of Criminology), 2001: 3-4. </a:t>
            </a:r>
            <a:endParaRPr lang="en-US" dirty="0"/>
          </a:p>
        </p:txBody>
      </p:sp>
      <p:sp>
        <p:nvSpPr>
          <p:cNvPr id="4" name="Slide Number Placeholder 3"/>
          <p:cNvSpPr>
            <a:spLocks noGrp="1"/>
          </p:cNvSpPr>
          <p:nvPr>
            <p:ph type="sldNum" sz="quarter" idx="10"/>
          </p:nvPr>
        </p:nvSpPr>
        <p:spPr/>
        <p:txBody>
          <a:bodyPr/>
          <a:lstStyle/>
          <a:p>
            <a:fld id="{6FA40A0C-52EA-7141-8250-9814E9264F18}" type="slidenum">
              <a:rPr lang="en-US" smtClean="0"/>
              <a:pPr/>
              <a:t>8</a:t>
            </a:fld>
            <a:endParaRPr lang="en-US"/>
          </a:p>
        </p:txBody>
      </p:sp>
    </p:spTree>
    <p:extLst>
      <p:ext uri="{BB962C8B-B14F-4D97-AF65-F5344CB8AC3E}">
        <p14:creationId xmlns:p14="http://schemas.microsoft.com/office/powerpoint/2010/main" val="3428672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presentation</a:t>
            </a:r>
            <a:r>
              <a:rPr lang="en-US" baseline="0" dirty="0" smtClean="0"/>
              <a:t> will show however, that the demons are not real; these so-called ‘demons’ are instead political and social constructs enabled when deemed necessary by the White Man to gain consensus for abuse and mass murder. In the case of Canada’s indigenous population, these demonic constructs were enabled by politicians, the media, and religious institutions in their attempts to commit cultural and physical genocide. To justify abuse and mass murder of Canada’s indigenous population each of these institutions constructed Canada’s indigenous peoples − including indigenous children − as ‘savages’ that deserved to be killed, and if not killed then ‘civilized.’ Today even, Canada’s indigenous people are portrayed as an unwanted society, troublesome in light of the fact that they continue to resist governmental attempts at colonization. </a:t>
            </a:r>
          </a:p>
          <a:p>
            <a:endParaRPr lang="en-US" dirty="0"/>
          </a:p>
        </p:txBody>
      </p:sp>
      <p:sp>
        <p:nvSpPr>
          <p:cNvPr id="4" name="Slide Number Placeholder 3"/>
          <p:cNvSpPr>
            <a:spLocks noGrp="1"/>
          </p:cNvSpPr>
          <p:nvPr>
            <p:ph type="sldNum" sz="quarter" idx="10"/>
          </p:nvPr>
        </p:nvSpPr>
        <p:spPr/>
        <p:txBody>
          <a:bodyPr/>
          <a:lstStyle/>
          <a:p>
            <a:fld id="{6FA40A0C-52EA-7141-8250-9814E9264F18}"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6" name="Group 15"/>
          <p:cNvGrpSpPr/>
          <p:nvPr/>
        </p:nvGrpSpPr>
        <p:grpSpPr>
          <a:xfrm>
            <a:off x="0" y="0"/>
            <a:ext cx="1581220" cy="6858000"/>
            <a:chOff x="134471" y="0"/>
            <a:chExt cx="1581220" cy="6858000"/>
          </a:xfrm>
        </p:grpSpPr>
        <p:pic>
          <p:nvPicPr>
            <p:cNvPr id="7" name="Picture 6" descr="Overlay-Blank.jpg"/>
            <p:cNvPicPr>
              <a:picLocks noChangeAspect="1"/>
            </p:cNvPicPr>
            <p:nvPr userDrawn="1"/>
          </p:nvPicPr>
          <p:blipFill>
            <a:blip r:embed="rId2" cstate="print"/>
            <a:srcRect l="1471" r="83676"/>
            <a:stretch>
              <a:fillRect/>
            </a:stretch>
          </p:blipFill>
          <p:spPr>
            <a:xfrm>
              <a:off x="134471" y="0"/>
              <a:ext cx="1358153" cy="6858000"/>
            </a:xfrm>
            <a:prstGeom prst="rect">
              <a:avLst/>
            </a:prstGeom>
          </p:spPr>
        </p:pic>
        <p:pic>
          <p:nvPicPr>
            <p:cNvPr id="9" name="Picture 8" descr="Overlay-VerticalBridge.jpg"/>
            <p:cNvPicPr>
              <a:picLocks noChangeAspect="1"/>
            </p:cNvPicPr>
            <p:nvPr userDrawn="1"/>
          </p:nvPicPr>
          <p:blipFill>
            <a:blip r:embed="rId3" cstate="print"/>
            <a:stretch>
              <a:fillRect/>
            </a:stretch>
          </p:blipFill>
          <p:spPr>
            <a:xfrm>
              <a:off x="1447800" y="0"/>
              <a:ext cx="267891" cy="6858000"/>
            </a:xfrm>
            <a:prstGeom prst="rect">
              <a:avLst/>
            </a:prstGeom>
          </p:spPr>
        </p:pic>
      </p:grpSp>
      <p:grpSp>
        <p:nvGrpSpPr>
          <p:cNvPr id="11" name="Group 16"/>
          <p:cNvGrpSpPr/>
          <p:nvPr/>
        </p:nvGrpSpPr>
        <p:grpSpPr>
          <a:xfrm>
            <a:off x="7546266" y="0"/>
            <a:ext cx="1597734" cy="6858000"/>
            <a:chOff x="7413812" y="0"/>
            <a:chExt cx="1597734" cy="6858000"/>
          </a:xfrm>
        </p:grpSpPr>
        <p:pic>
          <p:nvPicPr>
            <p:cNvPr id="8" name="Picture 7" descr="Overlay-Blank.jpg"/>
            <p:cNvPicPr>
              <a:picLocks noChangeAspect="1"/>
            </p:cNvPicPr>
            <p:nvPr userDrawn="1"/>
          </p:nvPicPr>
          <p:blipFill>
            <a:blip r:embed="rId2" cstate="print"/>
            <a:srcRect r="85125"/>
            <a:stretch>
              <a:fillRect/>
            </a:stretch>
          </p:blipFill>
          <p:spPr>
            <a:xfrm>
              <a:off x="7651376" y="0"/>
              <a:ext cx="1360170" cy="6858000"/>
            </a:xfrm>
            <a:prstGeom prst="rect">
              <a:avLst/>
            </a:prstGeom>
          </p:spPr>
        </p:pic>
        <p:pic>
          <p:nvPicPr>
            <p:cNvPr id="10" name="Picture 9" descr="Overlay-VerticalBridge.jpg"/>
            <p:cNvPicPr>
              <a:picLocks noChangeAspect="1"/>
            </p:cNvPicPr>
            <p:nvPr userDrawn="1"/>
          </p:nvPicPr>
          <p:blipFill>
            <a:blip r:embed="rId3" cstate="print"/>
            <a:stretch>
              <a:fillRect/>
            </a:stretch>
          </p:blipFill>
          <p:spPr>
            <a:xfrm flipH="1">
              <a:off x="7413812" y="0"/>
              <a:ext cx="267891" cy="6858000"/>
            </a:xfrm>
            <a:prstGeom prst="rect">
              <a:avLst/>
            </a:prstGeom>
          </p:spPr>
        </p:pic>
      </p:grpSp>
      <p:sp>
        <p:nvSpPr>
          <p:cNvPr id="2" name="Title 1"/>
          <p:cNvSpPr>
            <a:spLocks noGrp="1"/>
          </p:cNvSpPr>
          <p:nvPr>
            <p:ph type="ctrTitle"/>
          </p:nvPr>
        </p:nvSpPr>
        <p:spPr>
          <a:xfrm>
            <a:off x="1854200" y="3693645"/>
            <a:ext cx="5446713" cy="1470025"/>
          </a:xfrm>
        </p:spPr>
        <p:txBody>
          <a:bodyPr anchor="b" anchorCtr="0"/>
          <a:lstStyle>
            <a:lvl1pPr>
              <a:lnSpc>
                <a:spcPts val="6800"/>
              </a:lnSpc>
              <a:defRPr sz="6500">
                <a:latin typeface="+mj-lt"/>
              </a:defRPr>
            </a:lvl1pPr>
          </a:lstStyle>
          <a:p>
            <a:r>
              <a:rPr lang="en-CA" smtClean="0"/>
              <a:t>Click to edit Master title style</a:t>
            </a:r>
            <a:endParaRPr dirty="0"/>
          </a:p>
        </p:txBody>
      </p:sp>
      <p:sp>
        <p:nvSpPr>
          <p:cNvPr id="3" name="Subtitle 2"/>
          <p:cNvSpPr>
            <a:spLocks noGrp="1"/>
          </p:cNvSpPr>
          <p:nvPr>
            <p:ph type="subTitle" idx="1"/>
          </p:nvPr>
        </p:nvSpPr>
        <p:spPr>
          <a:xfrm>
            <a:off x="1854200" y="5204011"/>
            <a:ext cx="5446713" cy="851647"/>
          </a:xfrm>
        </p:spPr>
        <p:txBody>
          <a:bodyPr>
            <a:normAutofit/>
          </a:bodyPr>
          <a:lstStyle>
            <a:lvl1pPr marL="0" indent="0" algn="ctr">
              <a:spcBef>
                <a:spcPts val="300"/>
              </a:spcBef>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dirty="0"/>
          </a:p>
        </p:txBody>
      </p:sp>
      <p:sp>
        <p:nvSpPr>
          <p:cNvPr id="4" name="Date Placeholder 3"/>
          <p:cNvSpPr>
            <a:spLocks noGrp="1"/>
          </p:cNvSpPr>
          <p:nvPr>
            <p:ph type="dt" sz="half" idx="10"/>
          </p:nvPr>
        </p:nvSpPr>
        <p:spPr>
          <a:xfrm>
            <a:off x="5257800" y="6356350"/>
            <a:ext cx="2133600" cy="365125"/>
          </a:xfrm>
        </p:spPr>
        <p:txBody>
          <a:bodyPr/>
          <a:lstStyle>
            <a:lvl1pPr>
              <a:defRPr>
                <a:solidFill>
                  <a:schemeClr val="tx2"/>
                </a:solidFill>
              </a:defRPr>
            </a:lvl1pPr>
          </a:lstStyle>
          <a:p>
            <a:fld id="{06040A78-2A4B-4566-8626-79DE0D4C1085}" type="datetimeFigureOut">
              <a:rPr lang="en-US" smtClean="0"/>
              <a:pPr/>
              <a:t>16-05-22</a:t>
            </a:fld>
            <a:endParaRPr lang="en-US"/>
          </a:p>
        </p:txBody>
      </p:sp>
      <p:sp>
        <p:nvSpPr>
          <p:cNvPr id="5" name="Footer Placeholder 4"/>
          <p:cNvSpPr>
            <a:spLocks noGrp="1"/>
          </p:cNvSpPr>
          <p:nvPr>
            <p:ph type="ftr" sz="quarter" idx="11"/>
          </p:nvPr>
        </p:nvSpPr>
        <p:spPr>
          <a:xfrm>
            <a:off x="1752600" y="6356350"/>
            <a:ext cx="2895600" cy="365125"/>
          </a:xfrm>
        </p:spPr>
        <p:txBody>
          <a:bodyPr/>
          <a:lstStyle>
            <a:lvl1pPr>
              <a:defRPr>
                <a:solidFill>
                  <a:schemeClr val="tx2"/>
                </a:solidFill>
              </a:defRPr>
            </a:lvl1pPr>
          </a:lstStyle>
          <a:p>
            <a:endParaRPr lang="en-US"/>
          </a:p>
        </p:txBody>
      </p:sp>
      <p:pic>
        <p:nvPicPr>
          <p:cNvPr id="15" name="Picture 14" descr="HR-Color.png"/>
          <p:cNvPicPr>
            <a:picLocks noChangeAspect="1"/>
          </p:cNvPicPr>
          <p:nvPr/>
        </p:nvPicPr>
        <p:blipFill>
          <a:blip r:embed="rId4" cstate="print"/>
          <a:stretch>
            <a:fillRect/>
          </a:stretch>
        </p:blipFill>
        <p:spPr>
          <a:xfrm>
            <a:off x="1554480" y="4841209"/>
            <a:ext cx="6035040" cy="3403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Overlay-Blank.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381000" y="609600"/>
            <a:ext cx="3612822" cy="1536192"/>
          </a:xfrm>
        </p:spPr>
        <p:txBody>
          <a:bodyPr vert="horz" lIns="91440" tIns="45720" rIns="91440" bIns="45720" rtlCol="0" anchor="b">
            <a:noAutofit/>
          </a:bodyPr>
          <a:lstStyle>
            <a:lvl1pPr algn="ctr" defTabSz="914400" rtl="0" eaLnBrk="1" latinLnBrk="0" hangingPunct="1">
              <a:lnSpc>
                <a:spcPct val="100000"/>
              </a:lnSpc>
              <a:spcBef>
                <a:spcPct val="0"/>
              </a:spcBef>
              <a:buNone/>
              <a:defRPr sz="3600" b="0" kern="1200">
                <a:solidFill>
                  <a:schemeClr val="tx2"/>
                </a:solidFill>
                <a:latin typeface="+mn-lt"/>
                <a:ea typeface="+mj-ea"/>
                <a:cs typeface="+mj-cs"/>
              </a:defRPr>
            </a:lvl1pPr>
          </a:lstStyle>
          <a:p>
            <a:r>
              <a:rPr lang="en-CA" smtClean="0"/>
              <a:t>Click to edit Master title style</a:t>
            </a:r>
            <a:endParaRPr/>
          </a:p>
        </p:txBody>
      </p:sp>
      <p:sp>
        <p:nvSpPr>
          <p:cNvPr id="3" name="Picture Placeholder 2"/>
          <p:cNvSpPr>
            <a:spLocks noGrp="1"/>
          </p:cNvSpPr>
          <p:nvPr>
            <p:ph type="pic" idx="1"/>
          </p:nvPr>
        </p:nvSpPr>
        <p:spPr>
          <a:xfrm>
            <a:off x="4873625" y="381000"/>
            <a:ext cx="3813175" cy="5697538"/>
          </a:xfrm>
          <a:solidFill>
            <a:schemeClr val="bg1">
              <a:lumMod val="85000"/>
            </a:schemeClr>
          </a:solidFill>
          <a:ln w="101600">
            <a:solidFill>
              <a:schemeClr val="accent1">
                <a:lumMod val="40000"/>
                <a:lumOff val="60000"/>
                <a:alpha val="40000"/>
              </a:schemeClr>
            </a:solidFill>
            <a:miter lim="800000"/>
          </a:ln>
          <a:effectLst>
            <a:innerShdw blurRad="457200">
              <a:schemeClr val="accent1">
                <a:alpha val="80000"/>
              </a:schemeClr>
            </a:innerShdw>
            <a:softEdge rad="3175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a:p>
        </p:txBody>
      </p:sp>
      <p:sp>
        <p:nvSpPr>
          <p:cNvPr id="4" name="Text Placeholder 3"/>
          <p:cNvSpPr>
            <a:spLocks noGrp="1"/>
          </p:cNvSpPr>
          <p:nvPr>
            <p:ph type="body" sz="half" idx="2"/>
          </p:nvPr>
        </p:nvSpPr>
        <p:spPr>
          <a:xfrm>
            <a:off x="379984" y="2209799"/>
            <a:ext cx="3613792" cy="3222625"/>
          </a:xfrm>
        </p:spPr>
        <p:txBody>
          <a:bodyPr vert="horz" lIns="91440" tIns="45720" rIns="91440" bIns="45720" rtlCol="0">
            <a:normAutofit/>
          </a:bodyPr>
          <a:lstStyle>
            <a:lvl1pPr marL="0" indent="0" algn="ctr">
              <a:spcBef>
                <a:spcPts val="600"/>
              </a:spcBef>
              <a:buNone/>
              <a:defRPr sz="1800" b="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400"/>
              </a:spcBef>
              <a:buClr>
                <a:schemeClr val="accent1">
                  <a:lumMod val="60000"/>
                  <a:lumOff val="40000"/>
                </a:schemeClr>
              </a:buClr>
              <a:buFont typeface="Candara" pitchFamily="34" charset="0"/>
              <a:buNone/>
            </a:pPr>
            <a:r>
              <a:rPr lang="en-CA" smtClean="0"/>
              <a:t>Click to edit Master text styles</a:t>
            </a:r>
          </a:p>
        </p:txBody>
      </p:sp>
      <p:sp>
        <p:nvSpPr>
          <p:cNvPr id="5" name="Date Placeholder 4"/>
          <p:cNvSpPr>
            <a:spLocks noGrp="1"/>
          </p:cNvSpPr>
          <p:nvPr>
            <p:ph type="dt" sz="half" idx="10"/>
          </p:nvPr>
        </p:nvSpPr>
        <p:spPr/>
        <p:txBody>
          <a:bodyPr/>
          <a:lstStyle/>
          <a:p>
            <a:fld id="{06040A78-2A4B-4566-8626-79DE0D4C1085}" type="datetimeFigureOut">
              <a:rPr lang="en-US" smtClean="0"/>
              <a:pPr/>
              <a:t>16-05-22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526B6-F861-4D54-BBE9-4BB519D3F34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grpSp>
        <p:nvGrpSpPr>
          <p:cNvPr id="8" name="Group 8"/>
          <p:cNvGrpSpPr/>
          <p:nvPr/>
        </p:nvGrpSpPr>
        <p:grpSpPr>
          <a:xfrm>
            <a:off x="4267200" y="0"/>
            <a:ext cx="4876800" cy="6858000"/>
            <a:chOff x="4267200" y="0"/>
            <a:chExt cx="4876800" cy="6858000"/>
          </a:xfrm>
        </p:grpSpPr>
        <p:pic>
          <p:nvPicPr>
            <p:cNvPr id="10" name="Picture 9" descr="Overlay-Blank.jpg"/>
            <p:cNvPicPr>
              <a:picLocks noChangeAspect="1"/>
            </p:cNvPicPr>
            <p:nvPr userDrawn="1"/>
          </p:nvPicPr>
          <p:blipFill>
            <a:blip r:embed="rId2" cstate="print"/>
            <a:srcRect l="4302" r="46875"/>
            <a:stretch>
              <a:fillRect/>
            </a:stretch>
          </p:blipFill>
          <p:spPr>
            <a:xfrm>
              <a:off x="4495800" y="0"/>
              <a:ext cx="4648200" cy="6858000"/>
            </a:xfrm>
            <a:prstGeom prst="rect">
              <a:avLst/>
            </a:prstGeom>
          </p:spPr>
        </p:pic>
        <p:pic>
          <p:nvPicPr>
            <p:cNvPr id="11" name="Picture 10" descr="Overlay-VerticalBridge.jpg"/>
            <p:cNvPicPr>
              <a:picLocks noChangeAspect="1"/>
            </p:cNvPicPr>
            <p:nvPr userDrawn="1"/>
          </p:nvPicPr>
          <p:blipFill>
            <a:blip r:embed="rId3" cstate="print"/>
            <a:stretch>
              <a:fillRect/>
            </a:stretch>
          </p:blipFill>
          <p:spPr>
            <a:xfrm flipH="1">
              <a:off x="4267200" y="0"/>
              <a:ext cx="267891" cy="6858000"/>
            </a:xfrm>
            <a:prstGeom prst="rect">
              <a:avLst/>
            </a:prstGeom>
          </p:spPr>
        </p:pic>
      </p:grpSp>
      <p:sp>
        <p:nvSpPr>
          <p:cNvPr id="2" name="Title 1"/>
          <p:cNvSpPr>
            <a:spLocks noGrp="1"/>
          </p:cNvSpPr>
          <p:nvPr>
            <p:ph type="title"/>
          </p:nvPr>
        </p:nvSpPr>
        <p:spPr>
          <a:xfrm>
            <a:off x="381000" y="609600"/>
            <a:ext cx="3612822" cy="1536192"/>
          </a:xfrm>
        </p:spPr>
        <p:txBody>
          <a:bodyPr vert="horz" lIns="91440" tIns="45720" rIns="91440" bIns="45720" rtlCol="0" anchor="b">
            <a:noAutofit/>
          </a:bodyPr>
          <a:lstStyle>
            <a:lvl1pPr algn="ctr" defTabSz="914400" rtl="0" eaLnBrk="1" latinLnBrk="0" hangingPunct="1">
              <a:lnSpc>
                <a:spcPct val="100000"/>
              </a:lnSpc>
              <a:spcBef>
                <a:spcPct val="0"/>
              </a:spcBef>
              <a:buNone/>
              <a:defRPr sz="3600" b="0" kern="1200">
                <a:solidFill>
                  <a:schemeClr val="tx2"/>
                </a:solidFill>
                <a:latin typeface="+mn-lt"/>
                <a:ea typeface="+mj-ea"/>
                <a:cs typeface="+mj-cs"/>
              </a:defRPr>
            </a:lvl1pPr>
          </a:lstStyle>
          <a:p>
            <a:r>
              <a:rPr lang="en-CA" smtClean="0"/>
              <a:t>Click to edit Master title style</a:t>
            </a:r>
            <a:endParaRPr/>
          </a:p>
        </p:txBody>
      </p:sp>
      <p:sp>
        <p:nvSpPr>
          <p:cNvPr id="3" name="Picture Placeholder 2"/>
          <p:cNvSpPr>
            <a:spLocks noGrp="1"/>
          </p:cNvSpPr>
          <p:nvPr>
            <p:ph type="pic" idx="1"/>
          </p:nvPr>
        </p:nvSpPr>
        <p:spPr>
          <a:xfrm>
            <a:off x="4873625" y="381000"/>
            <a:ext cx="3813175" cy="5697538"/>
          </a:xfrm>
          <a:solidFill>
            <a:schemeClr val="bg1">
              <a:lumMod val="85000"/>
            </a:schemeClr>
          </a:solidFill>
          <a:ln w="101600">
            <a:noFill/>
            <a:miter lim="800000"/>
          </a:ln>
          <a:effectLst>
            <a:innerShdw blurRad="457200">
              <a:schemeClr val="tx1">
                <a:lumMod val="50000"/>
                <a:lumOff val="50000"/>
                <a:alpha val="80000"/>
              </a:schemeClr>
            </a:innerShdw>
            <a:softEdge rad="1270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a:p>
        </p:txBody>
      </p:sp>
      <p:sp>
        <p:nvSpPr>
          <p:cNvPr id="4" name="Text Placeholder 3"/>
          <p:cNvSpPr>
            <a:spLocks noGrp="1"/>
          </p:cNvSpPr>
          <p:nvPr>
            <p:ph type="body" sz="half" idx="2"/>
          </p:nvPr>
        </p:nvSpPr>
        <p:spPr>
          <a:xfrm>
            <a:off x="379984" y="2209799"/>
            <a:ext cx="3613792" cy="3222625"/>
          </a:xfrm>
        </p:spPr>
        <p:txBody>
          <a:bodyPr vert="horz" lIns="91440" tIns="45720" rIns="91440" bIns="45720" rtlCol="0">
            <a:normAutofit/>
          </a:bodyPr>
          <a:lstStyle>
            <a:lvl1pPr marL="0" indent="0" algn="ctr">
              <a:spcBef>
                <a:spcPts val="600"/>
              </a:spcBef>
              <a:buNone/>
              <a:defRPr sz="1800" b="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400"/>
              </a:spcBef>
              <a:buClr>
                <a:schemeClr val="accent1">
                  <a:lumMod val="60000"/>
                  <a:lumOff val="40000"/>
                </a:schemeClr>
              </a:buClr>
              <a:buFont typeface="Candara" pitchFamily="34" charset="0"/>
              <a:buNone/>
            </a:pPr>
            <a:r>
              <a:rPr lang="en-CA" smtClean="0"/>
              <a:t>Click to edit Master text styles</a:t>
            </a:r>
          </a:p>
        </p:txBody>
      </p:sp>
      <p:sp>
        <p:nvSpPr>
          <p:cNvPr id="5" name="Date Placeholder 4"/>
          <p:cNvSpPr>
            <a:spLocks noGrp="1"/>
          </p:cNvSpPr>
          <p:nvPr>
            <p:ph type="dt" sz="half" idx="10"/>
          </p:nvPr>
        </p:nvSpPr>
        <p:spPr/>
        <p:txBody>
          <a:bodyPr/>
          <a:lstStyle/>
          <a:p>
            <a:fld id="{06040A78-2A4B-4566-8626-79DE0D4C1085}" type="datetimeFigureOut">
              <a:rPr lang="en-US" smtClean="0"/>
              <a:pPr/>
              <a:t>16-05-22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526B6-F861-4D54-BBE9-4BB519D3F34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Group 6"/>
          <p:cNvGrpSpPr/>
          <p:nvPr/>
        </p:nvGrpSpPr>
        <p:grpSpPr>
          <a:xfrm>
            <a:off x="0" y="1372650"/>
            <a:ext cx="9144000" cy="5485350"/>
            <a:chOff x="0" y="1372650"/>
            <a:chExt cx="9144000" cy="5485350"/>
          </a:xfrm>
        </p:grpSpPr>
        <p:pic>
          <p:nvPicPr>
            <p:cNvPr id="8" name="Picture 7" descr="Overlay-Blank.jpg"/>
            <p:cNvPicPr>
              <a:picLocks noChangeAspect="1"/>
            </p:cNvPicPr>
            <p:nvPr userDrawn="1"/>
          </p:nvPicPr>
          <p:blipFill>
            <a:blip r:embed="rId2" cstate="print"/>
            <a:srcRect t="23333"/>
            <a:stretch>
              <a:fillRect/>
            </a:stretch>
          </p:blipFill>
          <p:spPr>
            <a:xfrm>
              <a:off x="0" y="1600200"/>
              <a:ext cx="9144000" cy="5257800"/>
            </a:xfrm>
            <a:prstGeom prst="rect">
              <a:avLst/>
            </a:prstGeom>
          </p:spPr>
        </p:pic>
        <p:pic>
          <p:nvPicPr>
            <p:cNvPr id="9" name="Picture 8" descr="Overlay-HorizontalBridge.jpg"/>
            <p:cNvPicPr>
              <a:picLocks noChangeAspect="1"/>
            </p:cNvPicPr>
            <p:nvPr userDrawn="1"/>
          </p:nvPicPr>
          <p:blipFill>
            <a:blip r:embed="rId3" cstate="print"/>
            <a:stretch>
              <a:fillRect/>
            </a:stretch>
          </p:blipFill>
          <p:spPr>
            <a:xfrm>
              <a:off x="0" y="1372650"/>
              <a:ext cx="9144000" cy="267891"/>
            </a:xfrm>
            <a:prstGeom prst="rect">
              <a:avLst/>
            </a:prstGeom>
          </p:spPr>
        </p:pic>
      </p:grpSp>
      <p:sp>
        <p:nvSpPr>
          <p:cNvPr id="2" name="Title 1"/>
          <p:cNvSpPr>
            <a:spLocks noGrp="1"/>
          </p:cNvSpPr>
          <p:nvPr>
            <p:ph type="title"/>
          </p:nvPr>
        </p:nvSpPr>
        <p:spPr/>
        <p:txBody>
          <a:bodyPr/>
          <a:lstStyle/>
          <a:p>
            <a:r>
              <a:rPr lang="en-CA"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10"/>
          </p:nvPr>
        </p:nvSpPr>
        <p:spPr/>
        <p:txBody>
          <a:bodyPr/>
          <a:lstStyle/>
          <a:p>
            <a:fld id="{06040A78-2A4B-4566-8626-79DE0D4C1085}" type="datetimeFigureOut">
              <a:rPr lang="en-US" smtClean="0"/>
              <a:pPr/>
              <a:t>16-05-22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526B6-F861-4D54-BBE9-4BB519D3F34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Group 10"/>
          <p:cNvGrpSpPr/>
          <p:nvPr/>
        </p:nvGrpSpPr>
        <p:grpSpPr>
          <a:xfrm>
            <a:off x="0" y="0"/>
            <a:ext cx="7696200" cy="6858000"/>
            <a:chOff x="0" y="0"/>
            <a:chExt cx="7696200" cy="6858000"/>
          </a:xfrm>
        </p:grpSpPr>
        <p:pic>
          <p:nvPicPr>
            <p:cNvPr id="8" name="Picture 7" descr="Overlay-Blank.jpg"/>
            <p:cNvPicPr>
              <a:picLocks noChangeAspect="1"/>
            </p:cNvPicPr>
            <p:nvPr userDrawn="1"/>
          </p:nvPicPr>
          <p:blipFill>
            <a:blip r:embed="rId2" cstate="print"/>
            <a:srcRect l="1471" r="16862"/>
            <a:stretch>
              <a:fillRect/>
            </a:stretch>
          </p:blipFill>
          <p:spPr>
            <a:xfrm>
              <a:off x="0" y="0"/>
              <a:ext cx="7467600" cy="6858000"/>
            </a:xfrm>
            <a:prstGeom prst="rect">
              <a:avLst/>
            </a:prstGeom>
          </p:spPr>
        </p:pic>
        <p:pic>
          <p:nvPicPr>
            <p:cNvPr id="9" name="Picture 8" descr="Overlay-VerticalBridge.jpg"/>
            <p:cNvPicPr>
              <a:picLocks noChangeAspect="1"/>
            </p:cNvPicPr>
            <p:nvPr userDrawn="1"/>
          </p:nvPicPr>
          <p:blipFill>
            <a:blip r:embed="rId3" cstate="print"/>
            <a:stretch>
              <a:fillRect/>
            </a:stretch>
          </p:blipFill>
          <p:spPr>
            <a:xfrm>
              <a:off x="7428309" y="0"/>
              <a:ext cx="267891" cy="6858000"/>
            </a:xfrm>
            <a:prstGeom prst="rect">
              <a:avLst/>
            </a:prstGeom>
          </p:spPr>
        </p:pic>
      </p:grpSp>
      <p:sp>
        <p:nvSpPr>
          <p:cNvPr id="2" name="Vertical Title 1"/>
          <p:cNvSpPr>
            <a:spLocks noGrp="1"/>
          </p:cNvSpPr>
          <p:nvPr>
            <p:ph type="title" orient="vert"/>
          </p:nvPr>
        </p:nvSpPr>
        <p:spPr>
          <a:xfrm>
            <a:off x="7620000" y="381001"/>
            <a:ext cx="1447800" cy="5697538"/>
          </a:xfrm>
        </p:spPr>
        <p:txBody>
          <a:bodyPr vert="eaVert"/>
          <a:lstStyle/>
          <a:p>
            <a:r>
              <a:rPr lang="en-CA" smtClean="0"/>
              <a:t>Click to edit Master title style</a:t>
            </a:r>
            <a:endParaRPr/>
          </a:p>
        </p:txBody>
      </p:sp>
      <p:sp>
        <p:nvSpPr>
          <p:cNvPr id="3" name="Vertical Text Placeholder 2"/>
          <p:cNvSpPr>
            <a:spLocks noGrp="1"/>
          </p:cNvSpPr>
          <p:nvPr>
            <p:ph type="body" orient="vert" idx="1"/>
          </p:nvPr>
        </p:nvSpPr>
        <p:spPr>
          <a:xfrm>
            <a:off x="381000" y="381001"/>
            <a:ext cx="6705600" cy="5697537"/>
          </a:xfrm>
        </p:spPr>
        <p:txBody>
          <a:bodyPr vert="eaVert"/>
          <a:lstStyle>
            <a:lvl5pPr>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10"/>
          </p:nvPr>
        </p:nvSpPr>
        <p:spPr/>
        <p:txBody>
          <a:bodyPr/>
          <a:lstStyle/>
          <a:p>
            <a:fld id="{06040A78-2A4B-4566-8626-79DE0D4C1085}" type="datetimeFigureOut">
              <a:rPr lang="en-US" smtClean="0"/>
              <a:pPr/>
              <a:t>16-05-22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526B6-F861-4D54-BBE9-4BB519D3F34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7" name="Group 6"/>
          <p:cNvGrpSpPr/>
          <p:nvPr/>
        </p:nvGrpSpPr>
        <p:grpSpPr>
          <a:xfrm>
            <a:off x="0" y="1372650"/>
            <a:ext cx="9144000" cy="5485350"/>
            <a:chOff x="0" y="1372650"/>
            <a:chExt cx="9144000" cy="5485350"/>
          </a:xfrm>
        </p:grpSpPr>
        <p:pic>
          <p:nvPicPr>
            <p:cNvPr id="8" name="Picture 7" descr="Overlay-Blank.jpg"/>
            <p:cNvPicPr>
              <a:picLocks noChangeAspect="1"/>
            </p:cNvPicPr>
            <p:nvPr userDrawn="1"/>
          </p:nvPicPr>
          <p:blipFill>
            <a:blip r:embed="rId2" cstate="print"/>
            <a:srcRect t="23333"/>
            <a:stretch>
              <a:fillRect/>
            </a:stretch>
          </p:blipFill>
          <p:spPr>
            <a:xfrm>
              <a:off x="0" y="1600200"/>
              <a:ext cx="9144000" cy="5257800"/>
            </a:xfrm>
            <a:prstGeom prst="rect">
              <a:avLst/>
            </a:prstGeom>
          </p:spPr>
        </p:pic>
        <p:pic>
          <p:nvPicPr>
            <p:cNvPr id="9" name="Picture 8" descr="Overlay-HorizontalBridge.jpg"/>
            <p:cNvPicPr>
              <a:picLocks noChangeAspect="1"/>
            </p:cNvPicPr>
            <p:nvPr userDrawn="1"/>
          </p:nvPicPr>
          <p:blipFill>
            <a:blip r:embed="rId3" cstate="print"/>
            <a:stretch>
              <a:fillRect/>
            </a:stretch>
          </p:blipFill>
          <p:spPr>
            <a:xfrm>
              <a:off x="0" y="1372650"/>
              <a:ext cx="9144000" cy="267891"/>
            </a:xfrm>
            <a:prstGeom prst="rect">
              <a:avLst/>
            </a:prstGeom>
          </p:spPr>
        </p:pic>
      </p:grpSp>
      <p:sp>
        <p:nvSpPr>
          <p:cNvPr id="2" name="Title 1"/>
          <p:cNvSpPr>
            <a:spLocks noGrp="1"/>
          </p:cNvSpPr>
          <p:nvPr>
            <p:ph type="title"/>
          </p:nvPr>
        </p:nvSpPr>
        <p:spPr/>
        <p:txBody>
          <a:bodyPr/>
          <a:lstStyle/>
          <a:p>
            <a:r>
              <a:rPr lang="en-CA"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10"/>
          </p:nvPr>
        </p:nvSpPr>
        <p:spPr/>
        <p:txBody>
          <a:bodyPr/>
          <a:lstStyle/>
          <a:p>
            <a:fld id="{06040A78-2A4B-4566-8626-79DE0D4C1085}" type="datetimeFigureOut">
              <a:rPr lang="en-US" smtClean="0"/>
              <a:pPr/>
              <a:t>16-05-22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526B6-F861-4D54-BBE9-4BB519D3F34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grpSp>
        <p:nvGrpSpPr>
          <p:cNvPr id="6" name="Group 15"/>
          <p:cNvGrpSpPr/>
          <p:nvPr/>
        </p:nvGrpSpPr>
        <p:grpSpPr>
          <a:xfrm>
            <a:off x="0" y="0"/>
            <a:ext cx="1581220" cy="6858000"/>
            <a:chOff x="134471" y="0"/>
            <a:chExt cx="1581220" cy="6858000"/>
          </a:xfrm>
        </p:grpSpPr>
        <p:pic>
          <p:nvPicPr>
            <p:cNvPr id="7" name="Picture 6" descr="Overlay-Blank.jpg"/>
            <p:cNvPicPr>
              <a:picLocks noChangeAspect="1"/>
            </p:cNvPicPr>
            <p:nvPr userDrawn="1"/>
          </p:nvPicPr>
          <p:blipFill>
            <a:blip r:embed="rId2" cstate="print"/>
            <a:srcRect l="1471" r="83676"/>
            <a:stretch>
              <a:fillRect/>
            </a:stretch>
          </p:blipFill>
          <p:spPr>
            <a:xfrm>
              <a:off x="134471" y="0"/>
              <a:ext cx="1358153" cy="6858000"/>
            </a:xfrm>
            <a:prstGeom prst="rect">
              <a:avLst/>
            </a:prstGeom>
          </p:spPr>
        </p:pic>
        <p:pic>
          <p:nvPicPr>
            <p:cNvPr id="9" name="Picture 8" descr="Overlay-VerticalBridge.jpg"/>
            <p:cNvPicPr>
              <a:picLocks noChangeAspect="1"/>
            </p:cNvPicPr>
            <p:nvPr userDrawn="1"/>
          </p:nvPicPr>
          <p:blipFill>
            <a:blip r:embed="rId3" cstate="print"/>
            <a:stretch>
              <a:fillRect/>
            </a:stretch>
          </p:blipFill>
          <p:spPr>
            <a:xfrm>
              <a:off x="1447800" y="0"/>
              <a:ext cx="267891" cy="6858000"/>
            </a:xfrm>
            <a:prstGeom prst="rect">
              <a:avLst/>
            </a:prstGeom>
          </p:spPr>
        </p:pic>
      </p:grpSp>
      <p:grpSp>
        <p:nvGrpSpPr>
          <p:cNvPr id="11" name="Group 16"/>
          <p:cNvGrpSpPr/>
          <p:nvPr/>
        </p:nvGrpSpPr>
        <p:grpSpPr>
          <a:xfrm>
            <a:off x="7546266" y="0"/>
            <a:ext cx="1597734" cy="6858000"/>
            <a:chOff x="7413812" y="0"/>
            <a:chExt cx="1597734" cy="6858000"/>
          </a:xfrm>
        </p:grpSpPr>
        <p:pic>
          <p:nvPicPr>
            <p:cNvPr id="8" name="Picture 7" descr="Overlay-Blank.jpg"/>
            <p:cNvPicPr>
              <a:picLocks noChangeAspect="1"/>
            </p:cNvPicPr>
            <p:nvPr userDrawn="1"/>
          </p:nvPicPr>
          <p:blipFill>
            <a:blip r:embed="rId2" cstate="print"/>
            <a:srcRect r="85125"/>
            <a:stretch>
              <a:fillRect/>
            </a:stretch>
          </p:blipFill>
          <p:spPr>
            <a:xfrm>
              <a:off x="7651376" y="0"/>
              <a:ext cx="1360170" cy="6858000"/>
            </a:xfrm>
            <a:prstGeom prst="rect">
              <a:avLst/>
            </a:prstGeom>
          </p:spPr>
        </p:pic>
        <p:pic>
          <p:nvPicPr>
            <p:cNvPr id="10" name="Picture 9" descr="Overlay-VerticalBridge.jpg"/>
            <p:cNvPicPr>
              <a:picLocks noChangeAspect="1"/>
            </p:cNvPicPr>
            <p:nvPr userDrawn="1"/>
          </p:nvPicPr>
          <p:blipFill>
            <a:blip r:embed="rId3" cstate="print"/>
            <a:stretch>
              <a:fillRect/>
            </a:stretch>
          </p:blipFill>
          <p:spPr>
            <a:xfrm flipH="1">
              <a:off x="7413812" y="0"/>
              <a:ext cx="267891" cy="6858000"/>
            </a:xfrm>
            <a:prstGeom prst="rect">
              <a:avLst/>
            </a:prstGeom>
          </p:spPr>
        </p:pic>
      </p:grpSp>
      <p:sp>
        <p:nvSpPr>
          <p:cNvPr id="2" name="Title 1"/>
          <p:cNvSpPr>
            <a:spLocks noGrp="1"/>
          </p:cNvSpPr>
          <p:nvPr>
            <p:ph type="ctrTitle"/>
          </p:nvPr>
        </p:nvSpPr>
        <p:spPr>
          <a:xfrm>
            <a:off x="1854200" y="3693645"/>
            <a:ext cx="5446713" cy="1470025"/>
          </a:xfrm>
        </p:spPr>
        <p:txBody>
          <a:bodyPr anchor="b" anchorCtr="0"/>
          <a:lstStyle>
            <a:lvl1pPr>
              <a:lnSpc>
                <a:spcPts val="6800"/>
              </a:lnSpc>
              <a:defRPr sz="6500">
                <a:latin typeface="+mj-lt"/>
              </a:defRPr>
            </a:lvl1pPr>
          </a:lstStyle>
          <a:p>
            <a:r>
              <a:rPr lang="en-CA" smtClean="0"/>
              <a:t>Click to edit Master title style</a:t>
            </a:r>
            <a:endParaRPr/>
          </a:p>
        </p:txBody>
      </p:sp>
      <p:sp>
        <p:nvSpPr>
          <p:cNvPr id="3" name="Subtitle 2"/>
          <p:cNvSpPr>
            <a:spLocks noGrp="1"/>
          </p:cNvSpPr>
          <p:nvPr>
            <p:ph type="subTitle" idx="1"/>
          </p:nvPr>
        </p:nvSpPr>
        <p:spPr>
          <a:xfrm>
            <a:off x="1854200" y="5204011"/>
            <a:ext cx="5446713" cy="851647"/>
          </a:xfrm>
        </p:spPr>
        <p:txBody>
          <a:bodyPr>
            <a:normAutofit/>
          </a:bodyPr>
          <a:lstStyle>
            <a:lvl1pPr marL="0" indent="0" algn="ctr">
              <a:spcBef>
                <a:spcPts val="300"/>
              </a:spcBef>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dirty="0"/>
          </a:p>
        </p:txBody>
      </p:sp>
      <p:sp>
        <p:nvSpPr>
          <p:cNvPr id="4" name="Date Placeholder 3"/>
          <p:cNvSpPr>
            <a:spLocks noGrp="1"/>
          </p:cNvSpPr>
          <p:nvPr>
            <p:ph type="dt" sz="half" idx="10"/>
          </p:nvPr>
        </p:nvSpPr>
        <p:spPr>
          <a:xfrm>
            <a:off x="5257800" y="6356350"/>
            <a:ext cx="2133600" cy="365125"/>
          </a:xfrm>
        </p:spPr>
        <p:txBody>
          <a:bodyPr/>
          <a:lstStyle>
            <a:lvl1pPr>
              <a:defRPr>
                <a:solidFill>
                  <a:schemeClr val="tx2"/>
                </a:solidFill>
              </a:defRPr>
            </a:lvl1pPr>
          </a:lstStyle>
          <a:p>
            <a:fld id="{06040A78-2A4B-4566-8626-79DE0D4C1085}" type="datetimeFigureOut">
              <a:rPr lang="en-US" smtClean="0"/>
              <a:pPr/>
              <a:t>16-05-22</a:t>
            </a:fld>
            <a:endParaRPr lang="en-US"/>
          </a:p>
        </p:txBody>
      </p:sp>
      <p:sp>
        <p:nvSpPr>
          <p:cNvPr id="5" name="Footer Placeholder 4"/>
          <p:cNvSpPr>
            <a:spLocks noGrp="1"/>
          </p:cNvSpPr>
          <p:nvPr>
            <p:ph type="ftr" sz="quarter" idx="11"/>
          </p:nvPr>
        </p:nvSpPr>
        <p:spPr>
          <a:xfrm>
            <a:off x="1752600" y="6356350"/>
            <a:ext cx="2895600" cy="365125"/>
          </a:xfrm>
        </p:spPr>
        <p:txBody>
          <a:bodyPr/>
          <a:lstStyle>
            <a:lvl1pPr>
              <a:defRPr>
                <a:solidFill>
                  <a:schemeClr val="tx2"/>
                </a:solidFill>
              </a:defRPr>
            </a:lvl1pPr>
          </a:lstStyle>
          <a:p>
            <a:endParaRPr lang="en-US"/>
          </a:p>
        </p:txBody>
      </p:sp>
      <p:pic>
        <p:nvPicPr>
          <p:cNvPr id="15" name="Picture 14" descr="HR-Color.png"/>
          <p:cNvPicPr>
            <a:picLocks noChangeAspect="1"/>
          </p:cNvPicPr>
          <p:nvPr/>
        </p:nvPicPr>
        <p:blipFill>
          <a:blip r:embed="rId4" cstate="print"/>
          <a:stretch>
            <a:fillRect/>
          </a:stretch>
        </p:blipFill>
        <p:spPr>
          <a:xfrm>
            <a:off x="1554480" y="4841209"/>
            <a:ext cx="6035040" cy="340391"/>
          </a:xfrm>
          <a:prstGeom prst="rect">
            <a:avLst/>
          </a:prstGeom>
        </p:spPr>
      </p:pic>
      <p:sp>
        <p:nvSpPr>
          <p:cNvPr id="14" name="Picture Placeholder 13"/>
          <p:cNvSpPr>
            <a:spLocks noGrp="1"/>
          </p:cNvSpPr>
          <p:nvPr>
            <p:ph type="pic" sz="quarter" idx="12"/>
          </p:nvPr>
        </p:nvSpPr>
        <p:spPr>
          <a:xfrm>
            <a:off x="3307977" y="950260"/>
            <a:ext cx="2528046" cy="2528046"/>
          </a:xfrm>
          <a:prstGeom prst="ellipse">
            <a:avLst/>
          </a:prstGeom>
          <a:solidFill>
            <a:schemeClr val="bg1">
              <a:lumMod val="85000"/>
            </a:schemeClr>
          </a:solidFill>
          <a:ln w="101600">
            <a:noFill/>
            <a:miter lim="800000"/>
          </a:ln>
          <a:effectLst>
            <a:innerShdw blurRad="762000">
              <a:schemeClr val="accent1">
                <a:alpha val="80000"/>
              </a:schemeClr>
            </a:innerShdw>
            <a:softEdge rad="317500"/>
          </a:effectLst>
        </p:spPr>
        <p:txBody>
          <a:bodyPr vert="horz" lIns="91440" tIns="45720" rIns="91440" bIns="45720" rtlCol="0">
            <a:normAutofit/>
          </a:bodyPr>
          <a:lstStyle>
            <a:lvl1pPr marL="0" indent="0" algn="ctr" defTabSz="914400" rtl="0" eaLnBrk="1" latinLnBrk="0" hangingPunct="1">
              <a:spcBef>
                <a:spcPts val="2400"/>
              </a:spcBef>
              <a:buClr>
                <a:schemeClr val="accent1">
                  <a:lumMod val="60000"/>
                  <a:lumOff val="40000"/>
                </a:schemeClr>
              </a:buClr>
              <a:buFont typeface="Candara" pitchFamily="34" charset="0"/>
              <a:buNone/>
              <a:defRPr sz="2400" kern="1200">
                <a:solidFill>
                  <a:schemeClr val="tx2"/>
                </a:solidFill>
                <a:latin typeface="+mn-lt"/>
                <a:ea typeface="+mn-ea"/>
                <a:cs typeface="+mn-cs"/>
              </a:defRPr>
            </a:lvl1pPr>
          </a:lstStyle>
          <a:p>
            <a:r>
              <a:rPr lang="en-CA" smtClean="0"/>
              <a:t>Drag picture to placeholder or click icon to add</a:t>
            </a:r>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54200" y="1851212"/>
            <a:ext cx="5446714" cy="1730375"/>
          </a:xfrm>
        </p:spPr>
        <p:txBody>
          <a:bodyPr anchor="b" anchorCtr="0"/>
          <a:lstStyle>
            <a:lvl1pPr algn="ctr">
              <a:lnSpc>
                <a:spcPts val="6800"/>
              </a:lnSpc>
              <a:defRPr sz="6500" b="0" cap="none" baseline="0">
                <a:latin typeface="+mj-lt"/>
              </a:defRPr>
            </a:lvl1pPr>
          </a:lstStyle>
          <a:p>
            <a:r>
              <a:rPr lang="en-CA" smtClean="0"/>
              <a:t>Click to edit Master title style</a:t>
            </a:r>
            <a:endParaRPr/>
          </a:p>
        </p:txBody>
      </p:sp>
      <p:sp>
        <p:nvSpPr>
          <p:cNvPr id="3" name="Text Placeholder 2"/>
          <p:cNvSpPr>
            <a:spLocks noGrp="1"/>
          </p:cNvSpPr>
          <p:nvPr>
            <p:ph type="body" idx="1"/>
          </p:nvPr>
        </p:nvSpPr>
        <p:spPr>
          <a:xfrm>
            <a:off x="1854200" y="3576918"/>
            <a:ext cx="5446714" cy="829982"/>
          </a:xfrm>
        </p:spPr>
        <p:txBody>
          <a:bodyPr anchor="t" anchorCtr="0">
            <a:normAutofit/>
          </a:bodyPr>
          <a:lstStyle>
            <a:lvl1pPr marL="0" indent="0" algn="ctr">
              <a:spcBef>
                <a:spcPts val="300"/>
              </a:spcBef>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06040A78-2A4B-4566-8626-79DE0D4C1085}" type="datetimeFigureOut">
              <a:rPr lang="en-US" smtClean="0"/>
              <a:pPr/>
              <a:t>16-05-22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526B6-F861-4D54-BBE9-4BB519D3F342}" type="slidenum">
              <a:rPr lang="en-US" smtClean="0"/>
              <a:pPr/>
              <a:t>‹#›</a:t>
            </a:fld>
            <a:endParaRPr lang="en-US"/>
          </a:p>
        </p:txBody>
      </p:sp>
      <p:grpSp>
        <p:nvGrpSpPr>
          <p:cNvPr id="7" name="Group 9"/>
          <p:cNvGrpSpPr/>
          <p:nvPr/>
        </p:nvGrpSpPr>
        <p:grpSpPr>
          <a:xfrm>
            <a:off x="0" y="0"/>
            <a:ext cx="9144000" cy="1191256"/>
            <a:chOff x="0" y="0"/>
            <a:chExt cx="9144000" cy="1191256"/>
          </a:xfrm>
        </p:grpSpPr>
        <p:pic>
          <p:nvPicPr>
            <p:cNvPr id="8" name="Picture 7" descr="Overlay-Blank.jpg"/>
            <p:cNvPicPr>
              <a:picLocks noChangeAspect="1"/>
            </p:cNvPicPr>
            <p:nvPr userDrawn="1"/>
          </p:nvPicPr>
          <p:blipFill>
            <a:blip r:embed="rId2" cstate="print"/>
            <a:srcRect b="85555"/>
            <a:stretch>
              <a:fillRect/>
            </a:stretch>
          </p:blipFill>
          <p:spPr>
            <a:xfrm>
              <a:off x="0" y="0"/>
              <a:ext cx="9144000" cy="990600"/>
            </a:xfrm>
            <a:prstGeom prst="rect">
              <a:avLst/>
            </a:prstGeom>
          </p:spPr>
        </p:pic>
        <p:pic>
          <p:nvPicPr>
            <p:cNvPr id="9" name="Picture 8" descr="Overlay-HorizontalBridge.jpg"/>
            <p:cNvPicPr>
              <a:picLocks noChangeAspect="1"/>
            </p:cNvPicPr>
            <p:nvPr userDrawn="1"/>
          </p:nvPicPr>
          <p:blipFill>
            <a:blip r:embed="rId3" cstate="print"/>
            <a:stretch>
              <a:fillRect/>
            </a:stretch>
          </p:blipFill>
          <p:spPr>
            <a:xfrm flipV="1">
              <a:off x="0" y="923365"/>
              <a:ext cx="9144000" cy="267891"/>
            </a:xfrm>
            <a:prstGeom prst="rect">
              <a:avLst/>
            </a:prstGeom>
          </p:spPr>
        </p:pic>
      </p:grpSp>
      <p:grpSp>
        <p:nvGrpSpPr>
          <p:cNvPr id="10" name="Group 10"/>
          <p:cNvGrpSpPr/>
          <p:nvPr/>
        </p:nvGrpSpPr>
        <p:grpSpPr>
          <a:xfrm flipV="1">
            <a:off x="0" y="5666744"/>
            <a:ext cx="9144000" cy="1191256"/>
            <a:chOff x="0" y="0"/>
            <a:chExt cx="9144000" cy="1191256"/>
          </a:xfrm>
        </p:grpSpPr>
        <p:pic>
          <p:nvPicPr>
            <p:cNvPr id="12" name="Picture 11" descr="Overlay-Blank.jpg"/>
            <p:cNvPicPr>
              <a:picLocks noChangeAspect="1"/>
            </p:cNvPicPr>
            <p:nvPr userDrawn="1"/>
          </p:nvPicPr>
          <p:blipFill>
            <a:blip r:embed="rId2" cstate="print"/>
            <a:srcRect b="85555"/>
            <a:stretch>
              <a:fillRect/>
            </a:stretch>
          </p:blipFill>
          <p:spPr>
            <a:xfrm>
              <a:off x="0" y="0"/>
              <a:ext cx="9144000" cy="990600"/>
            </a:xfrm>
            <a:prstGeom prst="rect">
              <a:avLst/>
            </a:prstGeom>
          </p:spPr>
        </p:pic>
        <p:pic>
          <p:nvPicPr>
            <p:cNvPr id="13" name="Picture 12" descr="Overlay-HorizontalBridge.jpg"/>
            <p:cNvPicPr>
              <a:picLocks noChangeAspect="1"/>
            </p:cNvPicPr>
            <p:nvPr userDrawn="1"/>
          </p:nvPicPr>
          <p:blipFill>
            <a:blip r:embed="rId3" cstate="print"/>
            <a:stretch>
              <a:fillRect/>
            </a:stretch>
          </p:blipFill>
          <p:spPr>
            <a:xfrm flipV="1">
              <a:off x="0" y="923365"/>
              <a:ext cx="9144000" cy="267891"/>
            </a:xfrm>
            <a:prstGeom prst="rect">
              <a:avLst/>
            </a:prstGeom>
          </p:spPr>
        </p:pic>
      </p:grpSp>
      <p:pic>
        <p:nvPicPr>
          <p:cNvPr id="14" name="Picture 13" descr="HR-Color.png"/>
          <p:cNvPicPr>
            <a:picLocks noChangeAspect="1"/>
          </p:cNvPicPr>
          <p:nvPr/>
        </p:nvPicPr>
        <p:blipFill>
          <a:blip r:embed="rId4" cstate="print"/>
          <a:stretch>
            <a:fillRect/>
          </a:stretch>
        </p:blipFill>
        <p:spPr>
          <a:xfrm>
            <a:off x="1554480" y="3258805"/>
            <a:ext cx="6035040" cy="3403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8" name="Group 7"/>
          <p:cNvGrpSpPr/>
          <p:nvPr/>
        </p:nvGrpSpPr>
        <p:grpSpPr>
          <a:xfrm>
            <a:off x="0" y="1372650"/>
            <a:ext cx="9144000" cy="5485350"/>
            <a:chOff x="0" y="1372650"/>
            <a:chExt cx="9144000" cy="5485350"/>
          </a:xfrm>
        </p:grpSpPr>
        <p:pic>
          <p:nvPicPr>
            <p:cNvPr id="9" name="Picture 8" descr="Overlay-Blank.jpg"/>
            <p:cNvPicPr>
              <a:picLocks noChangeAspect="1"/>
            </p:cNvPicPr>
            <p:nvPr userDrawn="1"/>
          </p:nvPicPr>
          <p:blipFill>
            <a:blip r:embed="rId2" cstate="print"/>
            <a:srcRect t="23333"/>
            <a:stretch>
              <a:fillRect/>
            </a:stretch>
          </p:blipFill>
          <p:spPr>
            <a:xfrm>
              <a:off x="0" y="1600200"/>
              <a:ext cx="9144000" cy="5257800"/>
            </a:xfrm>
            <a:prstGeom prst="rect">
              <a:avLst/>
            </a:prstGeom>
          </p:spPr>
        </p:pic>
        <p:pic>
          <p:nvPicPr>
            <p:cNvPr id="10" name="Picture 9" descr="Overlay-HorizontalBridge.jpg"/>
            <p:cNvPicPr>
              <a:picLocks noChangeAspect="1"/>
            </p:cNvPicPr>
            <p:nvPr userDrawn="1"/>
          </p:nvPicPr>
          <p:blipFill>
            <a:blip r:embed="rId3" cstate="print"/>
            <a:stretch>
              <a:fillRect/>
            </a:stretch>
          </p:blipFill>
          <p:spPr>
            <a:xfrm>
              <a:off x="0" y="1372650"/>
              <a:ext cx="9144000" cy="267891"/>
            </a:xfrm>
            <a:prstGeom prst="rect">
              <a:avLst/>
            </a:prstGeom>
          </p:spPr>
        </p:pic>
      </p:grpSp>
      <p:sp>
        <p:nvSpPr>
          <p:cNvPr id="2" name="Title 1"/>
          <p:cNvSpPr>
            <a:spLocks noGrp="1"/>
          </p:cNvSpPr>
          <p:nvPr>
            <p:ph type="title"/>
          </p:nvPr>
        </p:nvSpPr>
        <p:spPr/>
        <p:txBody>
          <a:bodyPr/>
          <a:lstStyle/>
          <a:p>
            <a:r>
              <a:rPr lang="en-CA" smtClean="0"/>
              <a:t>Click to edit Master title style</a:t>
            </a:r>
            <a:endParaRPr/>
          </a:p>
        </p:txBody>
      </p:sp>
      <p:sp>
        <p:nvSpPr>
          <p:cNvPr id="3" name="Content Placeholder 2"/>
          <p:cNvSpPr>
            <a:spLocks noGrp="1"/>
          </p:cNvSpPr>
          <p:nvPr>
            <p:ph sz="half" idx="1"/>
          </p:nvPr>
        </p:nvSpPr>
        <p:spPr>
          <a:xfrm>
            <a:off x="792162" y="1774825"/>
            <a:ext cx="3566160" cy="4303713"/>
          </a:xfrm>
        </p:spPr>
        <p:txBody>
          <a:bodyPr>
            <a:normAutofit/>
          </a:bodyPr>
          <a:lstStyle>
            <a:lvl1pPr>
              <a:defRPr sz="2400"/>
            </a:lvl1pPr>
            <a:lvl2pPr>
              <a:defRPr sz="2200"/>
            </a:lvl2pPr>
            <a:lvl3pPr>
              <a:defRPr sz="2000"/>
            </a:lvl3pPr>
            <a:lvl4pPr>
              <a:defRPr sz="1800"/>
            </a:lvl4pPr>
            <a:lvl5pPr>
              <a:defRPr sz="1800"/>
            </a:lvl5pPr>
            <a:lvl6pPr>
              <a:defRPr sz="1800"/>
            </a:lvl6pPr>
            <a:lvl7pPr marL="2055813" indent="-344488">
              <a:defRPr sz="1800"/>
            </a:lvl7pPr>
            <a:lvl8pPr marL="2055813" indent="-344488">
              <a:defRPr sz="1800"/>
            </a:lvl8pPr>
            <a:lvl9pPr marL="2055813" indent="-344488">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Content Placeholder 3"/>
          <p:cNvSpPr>
            <a:spLocks noGrp="1"/>
          </p:cNvSpPr>
          <p:nvPr>
            <p:ph sz="half" idx="2"/>
          </p:nvPr>
        </p:nvSpPr>
        <p:spPr>
          <a:xfrm>
            <a:off x="4766534" y="1774825"/>
            <a:ext cx="3566160" cy="4303713"/>
          </a:xfrm>
        </p:spPr>
        <p:txBody>
          <a:bodyPr>
            <a:normAutofit/>
          </a:bodyPr>
          <a:lstStyle>
            <a:lvl1pPr>
              <a:defRPr sz="2400"/>
            </a:lvl1pPr>
            <a:lvl2pPr>
              <a:defRPr sz="2200"/>
            </a:lvl2pPr>
            <a:lvl3pPr>
              <a:defRPr sz="2000"/>
            </a:lvl3pPr>
            <a:lvl4pPr>
              <a:defRPr sz="1800"/>
            </a:lvl4pPr>
            <a:lvl5pPr>
              <a:defRPr sz="1800"/>
            </a:lvl5pPr>
            <a:lvl6pPr>
              <a:defRPr sz="1800"/>
            </a:lvl6pPr>
            <a:lvl7pPr marL="2055813" indent="-344488">
              <a:defRPr sz="1800"/>
            </a:lvl7pPr>
            <a:lvl8pPr marL="2055813" indent="-344488">
              <a:defRPr sz="1800"/>
            </a:lvl8pPr>
            <a:lvl9pPr marL="2055813" indent="-344488">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5" name="Date Placeholder 4"/>
          <p:cNvSpPr>
            <a:spLocks noGrp="1"/>
          </p:cNvSpPr>
          <p:nvPr>
            <p:ph type="dt" sz="half" idx="10"/>
          </p:nvPr>
        </p:nvSpPr>
        <p:spPr/>
        <p:txBody>
          <a:bodyPr/>
          <a:lstStyle/>
          <a:p>
            <a:fld id="{06040A78-2A4B-4566-8626-79DE0D4C1085}" type="datetimeFigureOut">
              <a:rPr lang="en-US" smtClean="0"/>
              <a:pPr/>
              <a:t>16-05-22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526B6-F861-4D54-BBE9-4BB519D3F34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0" name="Group 9"/>
          <p:cNvGrpSpPr/>
          <p:nvPr/>
        </p:nvGrpSpPr>
        <p:grpSpPr>
          <a:xfrm>
            <a:off x="0" y="1372650"/>
            <a:ext cx="9144000" cy="5485350"/>
            <a:chOff x="0" y="1372650"/>
            <a:chExt cx="9144000" cy="5485350"/>
          </a:xfrm>
        </p:grpSpPr>
        <p:pic>
          <p:nvPicPr>
            <p:cNvPr id="11" name="Picture 10" descr="Overlay-Blank.jpg"/>
            <p:cNvPicPr>
              <a:picLocks noChangeAspect="1"/>
            </p:cNvPicPr>
            <p:nvPr userDrawn="1"/>
          </p:nvPicPr>
          <p:blipFill>
            <a:blip r:embed="rId2" cstate="print"/>
            <a:srcRect t="23333"/>
            <a:stretch>
              <a:fillRect/>
            </a:stretch>
          </p:blipFill>
          <p:spPr>
            <a:xfrm>
              <a:off x="0" y="1600200"/>
              <a:ext cx="9144000" cy="5257800"/>
            </a:xfrm>
            <a:prstGeom prst="rect">
              <a:avLst/>
            </a:prstGeom>
          </p:spPr>
        </p:pic>
        <p:pic>
          <p:nvPicPr>
            <p:cNvPr id="12" name="Picture 11" descr="Overlay-HorizontalBridge.jpg"/>
            <p:cNvPicPr>
              <a:picLocks noChangeAspect="1"/>
            </p:cNvPicPr>
            <p:nvPr userDrawn="1"/>
          </p:nvPicPr>
          <p:blipFill>
            <a:blip r:embed="rId3" cstate="print"/>
            <a:stretch>
              <a:fillRect/>
            </a:stretch>
          </p:blipFill>
          <p:spPr>
            <a:xfrm>
              <a:off x="0" y="1372650"/>
              <a:ext cx="9144000" cy="267891"/>
            </a:xfrm>
            <a:prstGeom prst="rect">
              <a:avLst/>
            </a:prstGeom>
          </p:spPr>
        </p:pic>
      </p:grpSp>
      <p:sp>
        <p:nvSpPr>
          <p:cNvPr id="2" name="Title 1"/>
          <p:cNvSpPr>
            <a:spLocks noGrp="1"/>
          </p:cNvSpPr>
          <p:nvPr>
            <p:ph type="title"/>
          </p:nvPr>
        </p:nvSpPr>
        <p:spPr/>
        <p:txBody>
          <a:bodyPr/>
          <a:lstStyle>
            <a:lvl1pPr>
              <a:defRPr/>
            </a:lvl1pPr>
          </a:lstStyle>
          <a:p>
            <a:r>
              <a:rPr lang="en-CA" smtClean="0"/>
              <a:t>Click to edit Master title style</a:t>
            </a:r>
            <a:endParaRPr/>
          </a:p>
        </p:txBody>
      </p:sp>
      <p:sp>
        <p:nvSpPr>
          <p:cNvPr id="3" name="Text Placeholder 2"/>
          <p:cNvSpPr>
            <a:spLocks noGrp="1"/>
          </p:cNvSpPr>
          <p:nvPr>
            <p:ph type="body" idx="1"/>
          </p:nvPr>
        </p:nvSpPr>
        <p:spPr>
          <a:xfrm>
            <a:off x="777240" y="1879320"/>
            <a:ext cx="3566160" cy="639762"/>
          </a:xfrm>
        </p:spPr>
        <p:txBody>
          <a:bodyPr anchor="b" anchorCtr="0">
            <a:noAutofit/>
          </a:bodyPr>
          <a:lstStyle>
            <a:lvl1pPr marL="0" indent="0" algn="ctr">
              <a:spcBef>
                <a:spcPts val="0"/>
              </a:spcBef>
              <a:buNone/>
              <a:defRPr sz="2800" b="0">
                <a:solidFill>
                  <a:schemeClr val="tx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777240" y="2590799"/>
            <a:ext cx="3566160" cy="3487739"/>
          </a:xfrm>
        </p:spPr>
        <p:txBody>
          <a:bodyPr>
            <a:normAutofit/>
          </a:bodyPr>
          <a:lstStyle>
            <a:lvl1pPr>
              <a:defRPr sz="2200"/>
            </a:lvl1pPr>
            <a:lvl2pPr>
              <a:defRPr sz="20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5" name="Text Placeholder 4"/>
          <p:cNvSpPr>
            <a:spLocks noGrp="1"/>
          </p:cNvSpPr>
          <p:nvPr>
            <p:ph type="body" sz="quarter" idx="3"/>
          </p:nvPr>
        </p:nvSpPr>
        <p:spPr>
          <a:xfrm>
            <a:off x="4766048" y="1879320"/>
            <a:ext cx="3566160" cy="639762"/>
          </a:xfrm>
        </p:spPr>
        <p:txBody>
          <a:bodyPr anchor="b" anchorCtr="0">
            <a:noAutofit/>
          </a:bodyPr>
          <a:lstStyle>
            <a:lvl1pPr marL="0" indent="0" algn="ctr">
              <a:spcBef>
                <a:spcPts val="0"/>
              </a:spcBef>
              <a:buNone/>
              <a:defRPr sz="2800" b="0">
                <a:solidFill>
                  <a:schemeClr val="tx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766048" y="2590799"/>
            <a:ext cx="3566160" cy="3487739"/>
          </a:xfrm>
        </p:spPr>
        <p:txBody>
          <a:bodyPr>
            <a:normAutofit/>
          </a:bodyPr>
          <a:lstStyle>
            <a:lvl1pPr>
              <a:defRPr sz="2200"/>
            </a:lvl1pPr>
            <a:lvl2pPr>
              <a:defRPr sz="20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7" name="Date Placeholder 6"/>
          <p:cNvSpPr>
            <a:spLocks noGrp="1"/>
          </p:cNvSpPr>
          <p:nvPr>
            <p:ph type="dt" sz="half" idx="10"/>
          </p:nvPr>
        </p:nvSpPr>
        <p:spPr/>
        <p:txBody>
          <a:bodyPr/>
          <a:lstStyle/>
          <a:p>
            <a:fld id="{06040A78-2A4B-4566-8626-79DE0D4C1085}" type="datetimeFigureOut">
              <a:rPr lang="en-US" smtClean="0"/>
              <a:pPr/>
              <a:t>16-05-22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C526B6-F861-4D54-BBE9-4BB519D3F342}" type="slidenum">
              <a:rPr lang="en-US" smtClean="0"/>
              <a:pPr/>
              <a:t>‹#›</a:t>
            </a:fld>
            <a:endParaRPr lang="en-US"/>
          </a:p>
        </p:txBody>
      </p:sp>
      <p:pic>
        <p:nvPicPr>
          <p:cNvPr id="14" name="Picture 13" descr="Overlay-HorizontalBridge.jpg"/>
          <p:cNvPicPr>
            <a:picLocks noChangeAspect="1"/>
          </p:cNvPicPr>
          <p:nvPr/>
        </p:nvPicPr>
        <p:blipFill>
          <a:blip r:embed="rId3" cstate="print"/>
          <a:srcRect t="23425" r="61031" b="39764"/>
          <a:stretch>
            <a:fillRect/>
          </a:stretch>
        </p:blipFill>
        <p:spPr>
          <a:xfrm>
            <a:off x="4766048" y="2460812"/>
            <a:ext cx="3563348" cy="98613"/>
          </a:xfrm>
          <a:prstGeom prst="rect">
            <a:avLst/>
          </a:prstGeom>
          <a:solidFill>
            <a:schemeClr val="bg2">
              <a:lumMod val="40000"/>
              <a:lumOff val="60000"/>
            </a:schemeClr>
          </a:solidFill>
        </p:spPr>
      </p:pic>
      <p:pic>
        <p:nvPicPr>
          <p:cNvPr id="15" name="Picture 14" descr="Overlay-HorizontalBridge.jpg"/>
          <p:cNvPicPr>
            <a:picLocks noChangeAspect="1"/>
          </p:cNvPicPr>
          <p:nvPr/>
        </p:nvPicPr>
        <p:blipFill>
          <a:blip r:embed="rId3" cstate="print"/>
          <a:srcRect t="23425" r="61031" b="39764"/>
          <a:stretch>
            <a:fillRect/>
          </a:stretch>
        </p:blipFill>
        <p:spPr>
          <a:xfrm>
            <a:off x="780052" y="2460812"/>
            <a:ext cx="3563348" cy="98613"/>
          </a:xfrm>
          <a:prstGeom prst="rect">
            <a:avLst/>
          </a:prstGeom>
          <a:solidFill>
            <a:schemeClr val="bg2">
              <a:lumMod val="40000"/>
              <a:lumOff val="60000"/>
            </a:schemeClr>
          </a:solidFill>
        </p:spPr>
      </p:pic>
    </p:spTree>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6" name="Group 5"/>
          <p:cNvGrpSpPr/>
          <p:nvPr/>
        </p:nvGrpSpPr>
        <p:grpSpPr>
          <a:xfrm>
            <a:off x="0" y="1372650"/>
            <a:ext cx="9144000" cy="5485350"/>
            <a:chOff x="0" y="1372650"/>
            <a:chExt cx="9144000" cy="5485350"/>
          </a:xfrm>
        </p:grpSpPr>
        <p:pic>
          <p:nvPicPr>
            <p:cNvPr id="7" name="Picture 6" descr="Overlay-Blank.jpg"/>
            <p:cNvPicPr>
              <a:picLocks noChangeAspect="1"/>
            </p:cNvPicPr>
            <p:nvPr userDrawn="1"/>
          </p:nvPicPr>
          <p:blipFill>
            <a:blip r:embed="rId2" cstate="print"/>
            <a:srcRect t="23333"/>
            <a:stretch>
              <a:fillRect/>
            </a:stretch>
          </p:blipFill>
          <p:spPr>
            <a:xfrm>
              <a:off x="0" y="1600200"/>
              <a:ext cx="9144000" cy="5257800"/>
            </a:xfrm>
            <a:prstGeom prst="rect">
              <a:avLst/>
            </a:prstGeom>
          </p:spPr>
        </p:pic>
        <p:pic>
          <p:nvPicPr>
            <p:cNvPr id="8" name="Picture 7" descr="Overlay-HorizontalBridge.jpg"/>
            <p:cNvPicPr>
              <a:picLocks noChangeAspect="1"/>
            </p:cNvPicPr>
            <p:nvPr userDrawn="1"/>
          </p:nvPicPr>
          <p:blipFill>
            <a:blip r:embed="rId3" cstate="print"/>
            <a:stretch>
              <a:fillRect/>
            </a:stretch>
          </p:blipFill>
          <p:spPr>
            <a:xfrm>
              <a:off x="0" y="1372650"/>
              <a:ext cx="9144000" cy="267891"/>
            </a:xfrm>
            <a:prstGeom prst="rect">
              <a:avLst/>
            </a:prstGeom>
          </p:spPr>
        </p:pic>
      </p:grpSp>
      <p:sp>
        <p:nvSpPr>
          <p:cNvPr id="2" name="Title 1"/>
          <p:cNvSpPr>
            <a:spLocks noGrp="1"/>
          </p:cNvSpPr>
          <p:nvPr>
            <p:ph type="title"/>
          </p:nvPr>
        </p:nvSpPr>
        <p:spPr/>
        <p:txBody>
          <a:bodyPr/>
          <a:lstStyle/>
          <a:p>
            <a:r>
              <a:rPr lang="en-CA" smtClean="0"/>
              <a:t>Click to edit Master title style</a:t>
            </a:r>
            <a:endParaRPr/>
          </a:p>
        </p:txBody>
      </p:sp>
      <p:sp>
        <p:nvSpPr>
          <p:cNvPr id="3" name="Date Placeholder 2"/>
          <p:cNvSpPr>
            <a:spLocks noGrp="1"/>
          </p:cNvSpPr>
          <p:nvPr>
            <p:ph type="dt" sz="half" idx="10"/>
          </p:nvPr>
        </p:nvSpPr>
        <p:spPr/>
        <p:txBody>
          <a:bodyPr/>
          <a:lstStyle/>
          <a:p>
            <a:fld id="{06040A78-2A4B-4566-8626-79DE0D4C1085}" type="datetimeFigureOut">
              <a:rPr lang="en-US" smtClean="0"/>
              <a:pPr/>
              <a:t>16-05-22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C526B6-F861-4D54-BBE9-4BB519D3F34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Blank.jpg"/>
          <p:cNvPicPr>
            <a:picLocks noChangeAspect="1"/>
          </p:cNvPicPr>
          <p:nvPr/>
        </p:nvPicPr>
        <p:blipFill>
          <a:blip r:embed="rId2" cstate="print"/>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06040A78-2A4B-4566-8626-79DE0D4C1085}" type="datetimeFigureOut">
              <a:rPr lang="en-US" smtClean="0"/>
              <a:pPr/>
              <a:t>16-05-22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C526B6-F861-4D54-BBE9-4BB519D3F34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11"/>
          <p:cNvGrpSpPr/>
          <p:nvPr/>
        </p:nvGrpSpPr>
        <p:grpSpPr>
          <a:xfrm>
            <a:off x="4267200" y="0"/>
            <a:ext cx="4876800" cy="6858000"/>
            <a:chOff x="4267200" y="0"/>
            <a:chExt cx="4876800" cy="6858000"/>
          </a:xfrm>
        </p:grpSpPr>
        <p:pic>
          <p:nvPicPr>
            <p:cNvPr id="9" name="Picture 8" descr="Overlay-Blank.jpg"/>
            <p:cNvPicPr>
              <a:picLocks noChangeAspect="1"/>
            </p:cNvPicPr>
            <p:nvPr userDrawn="1"/>
          </p:nvPicPr>
          <p:blipFill>
            <a:blip r:embed="rId2" cstate="print"/>
            <a:srcRect l="4302" r="46875"/>
            <a:stretch>
              <a:fillRect/>
            </a:stretch>
          </p:blipFill>
          <p:spPr>
            <a:xfrm>
              <a:off x="4495800" y="0"/>
              <a:ext cx="4648200" cy="6858000"/>
            </a:xfrm>
            <a:prstGeom prst="rect">
              <a:avLst/>
            </a:prstGeom>
          </p:spPr>
        </p:pic>
        <p:pic>
          <p:nvPicPr>
            <p:cNvPr id="10" name="Picture 9" descr="Overlay-VerticalBridge.jpg"/>
            <p:cNvPicPr>
              <a:picLocks noChangeAspect="1"/>
            </p:cNvPicPr>
            <p:nvPr userDrawn="1"/>
          </p:nvPicPr>
          <p:blipFill>
            <a:blip r:embed="rId3" cstate="print"/>
            <a:stretch>
              <a:fillRect/>
            </a:stretch>
          </p:blipFill>
          <p:spPr>
            <a:xfrm flipH="1">
              <a:off x="4267200" y="0"/>
              <a:ext cx="267891" cy="6858000"/>
            </a:xfrm>
            <a:prstGeom prst="rect">
              <a:avLst/>
            </a:prstGeom>
          </p:spPr>
        </p:pic>
      </p:grpSp>
      <p:sp>
        <p:nvSpPr>
          <p:cNvPr id="2" name="Title 1"/>
          <p:cNvSpPr>
            <a:spLocks noGrp="1"/>
          </p:cNvSpPr>
          <p:nvPr>
            <p:ph type="title"/>
          </p:nvPr>
        </p:nvSpPr>
        <p:spPr>
          <a:xfrm>
            <a:off x="381000" y="609600"/>
            <a:ext cx="3612776" cy="1537447"/>
          </a:xfrm>
        </p:spPr>
        <p:txBody>
          <a:bodyPr anchor="b"/>
          <a:lstStyle>
            <a:lvl1pPr algn="ctr">
              <a:lnSpc>
                <a:spcPct val="100000"/>
              </a:lnSpc>
              <a:defRPr sz="3600" b="0"/>
            </a:lvl1pPr>
          </a:lstStyle>
          <a:p>
            <a:r>
              <a:rPr lang="en-CA" smtClean="0"/>
              <a:t>Click to edit Master title style</a:t>
            </a:r>
            <a:endParaRPr/>
          </a:p>
        </p:txBody>
      </p:sp>
      <p:sp>
        <p:nvSpPr>
          <p:cNvPr id="3" name="Content Placeholder 2"/>
          <p:cNvSpPr>
            <a:spLocks noGrp="1"/>
          </p:cNvSpPr>
          <p:nvPr>
            <p:ph idx="1"/>
          </p:nvPr>
        </p:nvSpPr>
        <p:spPr>
          <a:xfrm>
            <a:off x="4885859" y="381001"/>
            <a:ext cx="3813174" cy="5697537"/>
          </a:xfrm>
        </p:spPr>
        <p:txBody>
          <a:bodyPr>
            <a:normAutofit/>
          </a:bodyPr>
          <a:lstStyle>
            <a:lvl1pPr>
              <a:defRPr sz="2400" b="0"/>
            </a:lvl1pPr>
            <a:lvl2pPr>
              <a:defRPr sz="2200" b="0"/>
            </a:lvl2pPr>
            <a:lvl3pPr>
              <a:defRPr sz="2000" b="0"/>
            </a:lvl3pPr>
            <a:lvl4pPr>
              <a:defRPr sz="1800" b="0"/>
            </a:lvl4pPr>
            <a:lvl5pPr>
              <a:defRPr sz="1800" b="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Text Placeholder 3"/>
          <p:cNvSpPr>
            <a:spLocks noGrp="1"/>
          </p:cNvSpPr>
          <p:nvPr>
            <p:ph type="body" sz="half" idx="2"/>
          </p:nvPr>
        </p:nvSpPr>
        <p:spPr>
          <a:xfrm>
            <a:off x="381000" y="2209801"/>
            <a:ext cx="3612776" cy="3200400"/>
          </a:xfrm>
        </p:spPr>
        <p:txBody>
          <a:bodyPr>
            <a:normAutofit/>
          </a:bodyPr>
          <a:lstStyle>
            <a:lvl1pPr marL="0" indent="0" algn="ctr">
              <a:spcBef>
                <a:spcPts val="600"/>
              </a:spcBef>
              <a:buNone/>
              <a:defRPr sz="18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06040A78-2A4B-4566-8626-79DE0D4C1085}" type="datetimeFigureOut">
              <a:rPr lang="en-US" smtClean="0"/>
              <a:pPr/>
              <a:t>16-05-22</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4267200" y="6356350"/>
            <a:ext cx="609600" cy="365125"/>
          </a:xfrm>
        </p:spPr>
        <p:txBody>
          <a:bodyPr/>
          <a:lstStyle>
            <a:lvl1pPr algn="ctr">
              <a:defRPr>
                <a:solidFill>
                  <a:schemeClr val="tx2">
                    <a:lumMod val="40000"/>
                    <a:lumOff val="60000"/>
                  </a:schemeClr>
                </a:solidFill>
              </a:defRPr>
            </a:lvl1pPr>
          </a:lstStyle>
          <a:p>
            <a:fld id="{3EC526B6-F861-4D54-BBE9-4BB519D3F34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2162" y="40341"/>
            <a:ext cx="7570787" cy="1411941"/>
          </a:xfrm>
          <a:prstGeom prst="rect">
            <a:avLst/>
          </a:prstGeom>
        </p:spPr>
        <p:txBody>
          <a:bodyPr vert="horz" lIns="91440" tIns="45720" rIns="91440" bIns="45720" rtlCol="0" anchor="ctr">
            <a:noAutofit/>
          </a:bodyPr>
          <a:lstStyle/>
          <a:p>
            <a:r>
              <a:rPr lang="en-CA" smtClean="0"/>
              <a:t>Click to edit Master title style</a:t>
            </a:r>
            <a:endParaRPr/>
          </a:p>
        </p:txBody>
      </p:sp>
      <p:sp>
        <p:nvSpPr>
          <p:cNvPr id="3" name="Text Placeholder 2"/>
          <p:cNvSpPr>
            <a:spLocks noGrp="1"/>
          </p:cNvSpPr>
          <p:nvPr>
            <p:ph type="body" idx="1"/>
          </p:nvPr>
        </p:nvSpPr>
        <p:spPr>
          <a:xfrm>
            <a:off x="792162" y="1761565"/>
            <a:ext cx="7570787" cy="4289611"/>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2"/>
          </p:nvPr>
        </p:nvSpPr>
        <p:spPr>
          <a:xfrm>
            <a:off x="6651812" y="6356350"/>
            <a:ext cx="2133600" cy="365125"/>
          </a:xfrm>
          <a:prstGeom prst="rect">
            <a:avLst/>
          </a:prstGeom>
        </p:spPr>
        <p:txBody>
          <a:bodyPr vert="horz" lIns="91440" tIns="45720" rIns="91440" bIns="45720" rtlCol="0" anchor="ctr"/>
          <a:lstStyle>
            <a:lvl1pPr algn="r">
              <a:defRPr sz="1200" b="1">
                <a:solidFill>
                  <a:schemeClr val="tx2">
                    <a:lumMod val="40000"/>
                    <a:lumOff val="60000"/>
                  </a:schemeClr>
                </a:solidFill>
              </a:defRPr>
            </a:lvl1pPr>
          </a:lstStyle>
          <a:p>
            <a:fld id="{06040A78-2A4B-4566-8626-79DE0D4C1085}" type="datetimeFigureOut">
              <a:rPr lang="en-US" smtClean="0"/>
              <a:pPr/>
              <a:t>16-05-22</a:t>
            </a:fld>
            <a:endParaRPr lang="en-US"/>
          </a:p>
        </p:txBody>
      </p:sp>
      <p:sp>
        <p:nvSpPr>
          <p:cNvPr id="6" name="Slide Number Placeholder 5"/>
          <p:cNvSpPr>
            <a:spLocks noGrp="1"/>
          </p:cNvSpPr>
          <p:nvPr>
            <p:ph type="sldNum" sz="quarter" idx="4"/>
          </p:nvPr>
        </p:nvSpPr>
        <p:spPr>
          <a:xfrm>
            <a:off x="4267200" y="6356350"/>
            <a:ext cx="609600" cy="365125"/>
          </a:xfrm>
          <a:prstGeom prst="rect">
            <a:avLst/>
          </a:prstGeom>
        </p:spPr>
        <p:txBody>
          <a:bodyPr vert="horz" lIns="91440" tIns="45720" rIns="91440" bIns="45720" rtlCol="0" anchor="ctr"/>
          <a:lstStyle>
            <a:lvl1pPr algn="ctr">
              <a:defRPr sz="1200" b="1">
                <a:solidFill>
                  <a:schemeClr val="tx2">
                    <a:lumMod val="40000"/>
                    <a:lumOff val="60000"/>
                  </a:schemeClr>
                </a:solidFill>
              </a:defRPr>
            </a:lvl1pPr>
          </a:lstStyle>
          <a:p>
            <a:fld id="{3EC526B6-F861-4D54-BBE9-4BB519D3F342}" type="slidenum">
              <a:rPr lang="en-US" smtClean="0"/>
              <a:pPr/>
              <a:t>‹#›</a:t>
            </a:fld>
            <a:endParaRPr lang="en-US"/>
          </a:p>
        </p:txBody>
      </p:sp>
      <p:sp>
        <p:nvSpPr>
          <p:cNvPr id="5" name="Footer Placeholder 4"/>
          <p:cNvSpPr>
            <a:spLocks noGrp="1"/>
          </p:cNvSpPr>
          <p:nvPr>
            <p:ph type="ftr" sz="quarter" idx="3"/>
          </p:nvPr>
        </p:nvSpPr>
        <p:spPr>
          <a:xfrm>
            <a:off x="372035" y="6356350"/>
            <a:ext cx="2895600" cy="365125"/>
          </a:xfrm>
          <a:prstGeom prst="rect">
            <a:avLst/>
          </a:prstGeom>
        </p:spPr>
        <p:txBody>
          <a:bodyPr vert="horz" lIns="91440" tIns="45720" rIns="91440" bIns="45720" rtlCol="0" anchor="ctr"/>
          <a:lstStyle>
            <a:lvl1pPr algn="l">
              <a:defRPr sz="1200" b="1">
                <a:solidFill>
                  <a:schemeClr val="tx2">
                    <a:lumMod val="40000"/>
                    <a:lumOff val="60000"/>
                  </a:schemeClr>
                </a:solidFill>
              </a:defRPr>
            </a:lvl1pPr>
          </a:lstStyle>
          <a:p>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xStyles>
    <p:titleStyle>
      <a:lvl1pPr algn="ctr" defTabSz="914400" rtl="0" eaLnBrk="1" latinLnBrk="0" hangingPunct="1">
        <a:lnSpc>
          <a:spcPts val="6000"/>
        </a:lnSpc>
        <a:spcBef>
          <a:spcPct val="0"/>
        </a:spcBef>
        <a:buNone/>
        <a:defRPr sz="5400" kern="1200">
          <a:solidFill>
            <a:schemeClr val="tx2"/>
          </a:solidFill>
          <a:latin typeface="+mn-lt"/>
          <a:ea typeface="+mj-ea"/>
          <a:cs typeface="+mj-cs"/>
        </a:defRPr>
      </a:lvl1pPr>
    </p:titleStyle>
    <p:bodyStyle>
      <a:lvl1pPr marL="342900" indent="-342900" algn="l" defTabSz="914400" rtl="0" eaLnBrk="1" latinLnBrk="0" hangingPunct="1">
        <a:spcBef>
          <a:spcPts val="2400"/>
        </a:spcBef>
        <a:buClr>
          <a:schemeClr val="accent1">
            <a:lumMod val="60000"/>
            <a:lumOff val="40000"/>
          </a:schemeClr>
        </a:buClr>
        <a:buFont typeface="Candara" pitchFamily="34" charset="0"/>
        <a:buChar char="•"/>
        <a:defRPr sz="2800" kern="1200">
          <a:solidFill>
            <a:schemeClr val="tx2"/>
          </a:solidFill>
          <a:latin typeface="+mn-lt"/>
          <a:ea typeface="+mn-ea"/>
          <a:cs typeface="+mn-cs"/>
        </a:defRPr>
      </a:lvl1pPr>
      <a:lvl2pPr marL="685800" indent="-336550" algn="l" defTabSz="914400" rtl="0" eaLnBrk="1" latinLnBrk="0" hangingPunct="1">
        <a:spcBef>
          <a:spcPts val="600"/>
        </a:spcBef>
        <a:buClr>
          <a:schemeClr val="tx2"/>
        </a:buClr>
        <a:buFont typeface="Candara" pitchFamily="34" charset="0"/>
        <a:buChar char="•"/>
        <a:defRPr sz="2600" kern="1200">
          <a:solidFill>
            <a:schemeClr val="tx2"/>
          </a:solidFill>
          <a:latin typeface="+mn-lt"/>
          <a:ea typeface="+mn-ea"/>
          <a:cs typeface="+mn-cs"/>
        </a:defRPr>
      </a:lvl2pPr>
      <a:lvl3pPr marL="1035050" indent="-349250" algn="l" defTabSz="914400" rtl="0" eaLnBrk="1" latinLnBrk="0" hangingPunct="1">
        <a:spcBef>
          <a:spcPts val="600"/>
        </a:spcBef>
        <a:buClr>
          <a:schemeClr val="accent1">
            <a:lumMod val="60000"/>
            <a:lumOff val="40000"/>
          </a:schemeClr>
        </a:buClr>
        <a:buFont typeface="Candara" pitchFamily="34" charset="0"/>
        <a:buChar char="•"/>
        <a:defRPr sz="2400" kern="1200">
          <a:solidFill>
            <a:schemeClr val="tx2"/>
          </a:solidFill>
          <a:latin typeface="+mn-lt"/>
          <a:ea typeface="+mn-ea"/>
          <a:cs typeface="+mn-cs"/>
        </a:defRPr>
      </a:lvl3pPr>
      <a:lvl4pPr marL="1371600" indent="-336550" algn="l" defTabSz="914400" rtl="0" eaLnBrk="1" latinLnBrk="0" hangingPunct="1">
        <a:spcBef>
          <a:spcPts val="600"/>
        </a:spcBef>
        <a:buClr>
          <a:schemeClr val="tx2"/>
        </a:buClr>
        <a:buFont typeface="Candara" pitchFamily="34" charset="0"/>
        <a:buChar char="•"/>
        <a:defRPr sz="2200" kern="1200">
          <a:solidFill>
            <a:schemeClr val="tx2"/>
          </a:solidFill>
          <a:latin typeface="+mn-lt"/>
          <a:ea typeface="+mn-ea"/>
          <a:cs typeface="+mn-cs"/>
        </a:defRPr>
      </a:lvl4pPr>
      <a:lvl5pPr marL="1720850" indent="-349250" algn="l" defTabSz="914400" rtl="0" eaLnBrk="1" latinLnBrk="0" hangingPunct="1">
        <a:spcBef>
          <a:spcPts val="600"/>
        </a:spcBef>
        <a:buClr>
          <a:schemeClr val="accent1">
            <a:lumMod val="60000"/>
            <a:lumOff val="40000"/>
          </a:schemeClr>
        </a:buClr>
        <a:buFont typeface="Candara" pitchFamily="34" charset="0"/>
        <a:buChar char="•"/>
        <a:defRPr sz="2000" kern="1200">
          <a:solidFill>
            <a:schemeClr val="tx2"/>
          </a:solidFill>
          <a:latin typeface="+mn-lt"/>
          <a:ea typeface="+mn-ea"/>
          <a:cs typeface="+mn-cs"/>
        </a:defRPr>
      </a:lvl5pPr>
      <a:lvl6pPr marL="2055813" indent="-344488" algn="l" defTabSz="914400" rtl="0" eaLnBrk="1" latinLnBrk="0" hangingPunct="1">
        <a:spcBef>
          <a:spcPct val="20000"/>
        </a:spcBef>
        <a:buFont typeface="Arial" pitchFamily="34" charset="0"/>
        <a:buChar char="•"/>
        <a:defRPr lang="en-US" sz="2000" kern="1200" dirty="0" smtClean="0">
          <a:solidFill>
            <a:schemeClr val="tx2"/>
          </a:solidFill>
          <a:latin typeface="+mn-lt"/>
          <a:ea typeface="+mn-ea"/>
          <a:cs typeface="+mn-cs"/>
        </a:defRPr>
      </a:lvl6pPr>
      <a:lvl7pPr marL="2398713" indent="-344488" algn="l" defTabSz="914400" rtl="0" eaLnBrk="1" latinLnBrk="0" hangingPunct="1">
        <a:spcBef>
          <a:spcPct val="20000"/>
        </a:spcBef>
        <a:buClr>
          <a:schemeClr val="accent1">
            <a:lumMod val="60000"/>
            <a:lumOff val="40000"/>
          </a:schemeClr>
        </a:buClr>
        <a:buFont typeface="Arial" pitchFamily="34" charset="0"/>
        <a:buChar char="•"/>
        <a:defRPr lang="en-US" sz="2000" kern="1200" dirty="0" smtClean="0">
          <a:solidFill>
            <a:schemeClr val="tx2"/>
          </a:solidFill>
          <a:latin typeface="+mn-lt"/>
          <a:ea typeface="+mn-ea"/>
          <a:cs typeface="+mn-cs"/>
        </a:defRPr>
      </a:lvl7pPr>
      <a:lvl8pPr marL="2743200" indent="-344488" algn="l" defTabSz="914400" rtl="0" eaLnBrk="1" latinLnBrk="0" hangingPunct="1">
        <a:spcBef>
          <a:spcPct val="20000"/>
        </a:spcBef>
        <a:buFont typeface="Arial" pitchFamily="34" charset="0"/>
        <a:buChar char="•"/>
        <a:defRPr lang="en-US" sz="2000" kern="1200" dirty="0" smtClean="0">
          <a:solidFill>
            <a:schemeClr val="tx2"/>
          </a:solidFill>
          <a:latin typeface="+mn-lt"/>
          <a:ea typeface="+mn-ea"/>
          <a:cs typeface="+mn-cs"/>
        </a:defRPr>
      </a:lvl8pPr>
      <a:lvl9pPr marL="3087688" indent="-344488" algn="l" defTabSz="914400" rtl="0" eaLnBrk="1" latinLnBrk="0" hangingPunct="1">
        <a:spcBef>
          <a:spcPct val="20000"/>
        </a:spcBef>
        <a:buClr>
          <a:schemeClr val="accent1">
            <a:lumMod val="60000"/>
            <a:lumOff val="40000"/>
          </a:schemeClr>
        </a:buClr>
        <a:buFont typeface="Arial" pitchFamily="34" charset="0"/>
        <a:buChar char="•"/>
        <a:defRPr lang="en-US" sz="2000" kern="1200" dirty="0" smtClean="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0.png"/><Relationship Id="rId6" Type="http://schemas.openxmlformats.org/officeDocument/2006/relationships/image" Target="../media/image11.jpe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1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1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1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hyperlink" Target="http://thetyee.cachefly.net/Presents/2013/09/04/ResidentialSchoolJesus600px.jpg" TargetMode="External"/><Relationship Id="rId1" Type="http://schemas.openxmlformats.org/officeDocument/2006/relationships/slideLayout" Target="../slideLayouts/slideLayout1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4.xml"/><Relationship Id="rId3" Type="http://schemas.openxmlformats.org/officeDocument/2006/relationships/image" Target="../media/image2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7.xml"/><Relationship Id="rId3" Type="http://schemas.openxmlformats.org/officeDocument/2006/relationships/image" Target="../media/image2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8.xml"/><Relationship Id="rId3" Type="http://schemas.openxmlformats.org/officeDocument/2006/relationships/image" Target="../media/image2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hyperlink" Target="http://journeytoforever.org/farm_library/price/Fig.16.jpg" TargetMode="External"/><Relationship Id="rId4" Type="http://schemas.openxmlformats.org/officeDocument/2006/relationships/image" Target="../media/image29.jpeg"/><Relationship Id="rId1" Type="http://schemas.openxmlformats.org/officeDocument/2006/relationships/slideLayout" Target="../slideLayouts/slideLayout10.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hyperlink" Target="http://www.youtube.com/watch?v=AUr3ShsQQvg" TargetMode="External"/><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5.xml"/><Relationship Id="rId3" Type="http://schemas.openxmlformats.org/officeDocument/2006/relationships/image" Target="../media/image31.jpeg"/></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hyperlink" Target="http://www.wherearethechildren.ca/images/blackboard/bryce-report.jpg" TargetMode="External"/><Relationship Id="rId1" Type="http://schemas.openxmlformats.org/officeDocument/2006/relationships/slideLayout" Target="../slideLayouts/slideLayout8.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3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image" Target="../media/image3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3.xml"/><Relationship Id="rId3" Type="http://schemas.openxmlformats.org/officeDocument/2006/relationships/image" Target="../media/image35.gi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 Id="rId3" Type="http://schemas.openxmlformats.org/officeDocument/2006/relationships/image" Target="../media/image3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5.xml"/><Relationship Id="rId3" Type="http://schemas.openxmlformats.org/officeDocument/2006/relationships/image" Target="../media/image37.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6.xml"/><Relationship Id="rId3" Type="http://schemas.openxmlformats.org/officeDocument/2006/relationships/image" Target="../media/image38.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7.xml"/><Relationship Id="rId3" Type="http://schemas.openxmlformats.org/officeDocument/2006/relationships/image" Target="../media/image39.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image" Target="../media/image40.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9.xml"/><Relationship Id="rId3"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0.xml"/><Relationship Id="rId3" Type="http://schemas.openxmlformats.org/officeDocument/2006/relationships/image" Target="../media/image4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hyperlink" Target="http://www.youtube.com/watch?v=hqPIh-267fg"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www.nfb.ca/film/we_were_children/trailer/we_were_children_trailer" TargetMode="External"/><Relationship Id="rId4" Type="http://schemas.openxmlformats.org/officeDocument/2006/relationships/image" Target="../media/image43.png"/><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2900" y="184727"/>
            <a:ext cx="6172199" cy="1056105"/>
          </a:xfrm>
        </p:spPr>
        <p:txBody>
          <a:bodyPr/>
          <a:lstStyle/>
          <a:p>
            <a:pPr>
              <a:lnSpc>
                <a:spcPct val="100000"/>
              </a:lnSpc>
            </a:pPr>
            <a:r>
              <a:rPr lang="en-US" sz="4000" dirty="0" smtClean="0">
                <a:latin typeface="Cracked"/>
                <a:ea typeface="Arial Unicode MS" pitchFamily="34" charset="-128"/>
                <a:cs typeface="Cracked"/>
              </a:rPr>
              <a:t>Deconstructing </a:t>
            </a:r>
            <a:r>
              <a:rPr lang="en-US" sz="5400" dirty="0" smtClean="0">
                <a:latin typeface="Cracked"/>
                <a:ea typeface="Arial Unicode MS" pitchFamily="34" charset="-128"/>
                <a:cs typeface="Cracked"/>
              </a:rPr>
              <a:t>Savage </a:t>
            </a:r>
            <a:r>
              <a:rPr lang="en-US" sz="4000" dirty="0" smtClean="0">
                <a:latin typeface="Cracked"/>
                <a:ea typeface="Arial Unicode MS" pitchFamily="34" charset="-128"/>
                <a:cs typeface="Cracked"/>
              </a:rPr>
              <a:t>Violence</a:t>
            </a:r>
            <a:endParaRPr lang="en-US" sz="4000" dirty="0">
              <a:latin typeface="Cracked"/>
              <a:ea typeface="Arial Unicode MS" pitchFamily="34" charset="-128"/>
              <a:cs typeface="Cracked"/>
            </a:endParaRPr>
          </a:p>
        </p:txBody>
      </p:sp>
      <p:sp>
        <p:nvSpPr>
          <p:cNvPr id="3" name="Subtitle 2"/>
          <p:cNvSpPr>
            <a:spLocks noGrp="1"/>
          </p:cNvSpPr>
          <p:nvPr>
            <p:ph type="subTitle" idx="1"/>
          </p:nvPr>
        </p:nvSpPr>
        <p:spPr>
          <a:xfrm>
            <a:off x="1854200" y="5204011"/>
            <a:ext cx="5446713" cy="1653989"/>
          </a:xfrm>
        </p:spPr>
        <p:txBody>
          <a:bodyPr>
            <a:noAutofit/>
          </a:bodyPr>
          <a:lstStyle/>
          <a:p>
            <a:r>
              <a:rPr lang="en-US" sz="2800" b="1" dirty="0" smtClean="0">
                <a:cs typeface="Mistral"/>
              </a:rPr>
              <a:t>The White Man’s Savage Genocide in </a:t>
            </a:r>
            <a:r>
              <a:rPr lang="en-US" sz="2800" b="1" dirty="0" smtClean="0">
                <a:cs typeface="Mistral"/>
              </a:rPr>
              <a:t>Canada</a:t>
            </a:r>
          </a:p>
          <a:p>
            <a:r>
              <a:rPr lang="en-US" sz="2000" b="1" dirty="0" smtClean="0">
                <a:latin typeface="Apple Chancery"/>
                <a:cs typeface="Apple Chancery"/>
              </a:rPr>
              <a:t>By Susan G . </a:t>
            </a:r>
            <a:r>
              <a:rPr lang="en-US" sz="2000" b="1" dirty="0" err="1" smtClean="0">
                <a:latin typeface="Apple Chancery"/>
                <a:cs typeface="Apple Chancery"/>
              </a:rPr>
              <a:t>Enberg</a:t>
            </a:r>
            <a:endParaRPr lang="en-US" sz="2000" b="1" dirty="0" smtClean="0">
              <a:latin typeface="Apple Chancery"/>
              <a:cs typeface="Apple Chancery"/>
            </a:endParaRPr>
          </a:p>
          <a:p>
            <a:endParaRPr lang="en-US" sz="3600" b="1" dirty="0">
              <a:latin typeface="Mistral"/>
              <a:cs typeface="Mistral"/>
            </a:endParaRPr>
          </a:p>
        </p:txBody>
      </p:sp>
      <p:pic>
        <p:nvPicPr>
          <p:cNvPr id="6" name="04 Gratitude To The Ancestors.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3209758" y="6309319"/>
            <a:ext cx="426452" cy="333449"/>
          </a:xfrm>
          <a:prstGeom prst="rect">
            <a:avLst/>
          </a:prstGeom>
        </p:spPr>
      </p:pic>
      <p:pic>
        <p:nvPicPr>
          <p:cNvPr id="8" name="Picture 7"/>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35563" y="1240832"/>
            <a:ext cx="3482109" cy="3774513"/>
          </a:xfrm>
          <a:prstGeom prst="rect">
            <a:avLst/>
          </a:prstGeom>
          <a:noFill/>
          <a:ln>
            <a:noFill/>
          </a:ln>
        </p:spPr>
      </p:pic>
    </p:spTree>
    <p:extLst>
      <p:ext uri="{BB962C8B-B14F-4D97-AF65-F5344CB8AC3E}">
        <p14:creationId xmlns:p14="http://schemas.microsoft.com/office/powerpoint/2010/main" val="2851944532"/>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11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b="1" dirty="0" smtClean="0">
                <a:latin typeface="Cracked"/>
                <a:cs typeface="Cracked"/>
              </a:rPr>
              <a:t>The Demonized Other</a:t>
            </a:r>
            <a:endParaRPr lang="en-US" sz="6000" b="1" dirty="0">
              <a:latin typeface="Cracked"/>
              <a:cs typeface="Cracked"/>
            </a:endParaRPr>
          </a:p>
        </p:txBody>
      </p:sp>
      <p:sp>
        <p:nvSpPr>
          <p:cNvPr id="3" name="Content Placeholder 2"/>
          <p:cNvSpPr>
            <a:spLocks noGrp="1"/>
          </p:cNvSpPr>
          <p:nvPr>
            <p:ph idx="1"/>
          </p:nvPr>
        </p:nvSpPr>
        <p:spPr>
          <a:xfrm>
            <a:off x="517236" y="1579419"/>
            <a:ext cx="7845713" cy="5278582"/>
          </a:xfrm>
        </p:spPr>
        <p:txBody>
          <a:bodyPr>
            <a:normAutofit fontScale="92500"/>
          </a:bodyPr>
          <a:lstStyle/>
          <a:p>
            <a:pPr algn="just">
              <a:lnSpc>
                <a:spcPct val="160000"/>
              </a:lnSpc>
            </a:pPr>
            <a:r>
              <a:rPr lang="en-US" dirty="0" smtClean="0">
                <a:solidFill>
                  <a:srgbClr val="002060"/>
                </a:solidFill>
              </a:rPr>
              <a:t>“There is no concern for the people who are murdered…These are the </a:t>
            </a:r>
            <a:r>
              <a:rPr lang="en-US" b="1" dirty="0" smtClean="0">
                <a:solidFill>
                  <a:srgbClr val="002060"/>
                </a:solidFill>
              </a:rPr>
              <a:t>demonized Other,</a:t>
            </a:r>
            <a:r>
              <a:rPr lang="en-US" dirty="0" smtClean="0">
                <a:solidFill>
                  <a:srgbClr val="002060"/>
                </a:solidFill>
              </a:rPr>
              <a:t> </a:t>
            </a:r>
            <a:r>
              <a:rPr lang="en-US" b="1" dirty="0" smtClean="0">
                <a:solidFill>
                  <a:srgbClr val="002060"/>
                </a:solidFill>
              </a:rPr>
              <a:t>the Enemy. </a:t>
            </a:r>
            <a:r>
              <a:rPr lang="en-US" dirty="0" smtClean="0">
                <a:solidFill>
                  <a:srgbClr val="002060"/>
                </a:solidFill>
              </a:rPr>
              <a:t>Their deaths , their mourning, their loss does not matter. Those who have committed these murderous deeds demonstrate no remorse …and they will repeat this anti-human anti-life behavior and continue to feel good about it.”</a:t>
            </a:r>
          </a:p>
          <a:p>
            <a:pPr algn="just">
              <a:lnSpc>
                <a:spcPct val="160000"/>
              </a:lnSpc>
            </a:pPr>
            <a:r>
              <a:rPr lang="en-US" sz="1800" dirty="0" smtClean="0">
                <a:solidFill>
                  <a:srgbClr val="002060"/>
                </a:solidFill>
              </a:rPr>
              <a:t>Arnold </a:t>
            </a:r>
            <a:r>
              <a:rPr lang="en-US" sz="1800" dirty="0" err="1" smtClean="0">
                <a:solidFill>
                  <a:srgbClr val="002060"/>
                </a:solidFill>
              </a:rPr>
              <a:t>Itwaru</a:t>
            </a:r>
            <a:r>
              <a:rPr lang="en-US" sz="1800" dirty="0" smtClean="0">
                <a:solidFill>
                  <a:srgbClr val="002060"/>
                </a:solidFill>
              </a:rPr>
              <a:t>, “Master Race, Murder and Gory Globalization,” p. 40.</a:t>
            </a:r>
            <a:endParaRPr lang="en-US" sz="23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e Right Way to Dispose of Sitting Bull and His Brave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4597" y="0"/>
            <a:ext cx="6301575" cy="6858000"/>
          </a:xfrm>
          <a:prstGeom prst="rect">
            <a:avLst/>
          </a:prstGeom>
        </p:spPr>
      </p:pic>
    </p:spTree>
    <p:extLst>
      <p:ext uri="{BB962C8B-B14F-4D97-AF65-F5344CB8AC3E}">
        <p14:creationId xmlns:p14="http://schemas.microsoft.com/office/powerpoint/2010/main" val="1164592691"/>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2986" y="1"/>
            <a:ext cx="6705600" cy="6858000"/>
          </a:xfrm>
          <a:prstGeom prst="rect">
            <a:avLst/>
          </a:prstGeom>
        </p:spPr>
      </p:pic>
      <p:sp>
        <p:nvSpPr>
          <p:cNvPr id="8" name="Title 7"/>
          <p:cNvSpPr>
            <a:spLocks noGrp="1"/>
          </p:cNvSpPr>
          <p:nvPr>
            <p:ph type="title" orient="vert"/>
          </p:nvPr>
        </p:nvSpPr>
        <p:spPr/>
        <p:txBody>
          <a:bodyPr/>
          <a:lstStyle/>
          <a:p>
            <a:r>
              <a:rPr lang="en-US" b="1" dirty="0" smtClean="0"/>
              <a:t>Sitting Bull as a ‘Savage’</a:t>
            </a:r>
            <a:endParaRPr lang="en-US" b="1" dirty="0"/>
          </a:p>
        </p:txBody>
      </p:sp>
    </p:spTree>
    <p:extLst>
      <p:ext uri="{BB962C8B-B14F-4D97-AF65-F5344CB8AC3E}">
        <p14:creationId xmlns:p14="http://schemas.microsoft.com/office/powerpoint/2010/main" val="1738357105"/>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i="1" dirty="0" smtClean="0"/>
              <a:t>The Murderous Mode of Reasoning</a:t>
            </a:r>
            <a:endParaRPr lang="en-US" sz="4000" b="1" i="1" dirty="0"/>
          </a:p>
        </p:txBody>
      </p:sp>
      <p:pic>
        <p:nvPicPr>
          <p:cNvPr id="84998" name="Picture 6" descr="http://twain.lib.virginia.edu/projects/rissetto/bad.jpg"/>
          <p:cNvPicPr>
            <a:picLocks noGrp="1" noChangeAspect="1" noChangeArrowheads="1"/>
          </p:cNvPicPr>
          <p:nvPr>
            <p:ph type="pic" idx="1"/>
          </p:nvPr>
        </p:nvPicPr>
        <p:blipFill>
          <a:blip r:embed="rId3" cstate="print"/>
          <a:srcRect l="14781" r="14781"/>
          <a:stretch>
            <a:fillRect/>
          </a:stretch>
        </p:blipFill>
        <p:spPr bwMode="auto">
          <a:prstGeom prst="rect">
            <a:avLst/>
          </a:prstGeom>
          <a:noFill/>
        </p:spPr>
      </p:pic>
      <p:sp>
        <p:nvSpPr>
          <p:cNvPr id="5" name="Text Placeholder 4"/>
          <p:cNvSpPr>
            <a:spLocks noGrp="1"/>
          </p:cNvSpPr>
          <p:nvPr>
            <p:ph type="body" sz="half" idx="2"/>
          </p:nvPr>
        </p:nvSpPr>
        <p:spPr>
          <a:xfrm>
            <a:off x="379984" y="2209799"/>
            <a:ext cx="3613792" cy="4264892"/>
          </a:xfrm>
        </p:spPr>
        <p:txBody>
          <a:bodyPr>
            <a:normAutofit/>
          </a:bodyPr>
          <a:lstStyle/>
          <a:p>
            <a:pPr algn="just">
              <a:lnSpc>
                <a:spcPct val="150000"/>
              </a:lnSpc>
            </a:pPr>
            <a:r>
              <a:rPr lang="en-US" sz="2000" b="1" dirty="0" smtClean="0">
                <a:solidFill>
                  <a:srgbClr val="002060"/>
                </a:solidFill>
              </a:rPr>
              <a:t>“In the murderous mode of reasoning…racialized Others are not considered human. They are reduced into the dangerous threatening Enemy-Other who must be killed.”  </a:t>
            </a:r>
          </a:p>
          <a:p>
            <a:pPr algn="just">
              <a:lnSpc>
                <a:spcPct val="150000"/>
              </a:lnSpc>
            </a:pPr>
            <a:endParaRPr lang="en-US" dirty="0" smtClean="0"/>
          </a:p>
          <a:p>
            <a:pPr algn="just">
              <a:lnSpc>
                <a:spcPct val="150000"/>
              </a:lnSpc>
            </a:pPr>
            <a:endParaRPr lang="en-US" dirty="0" smtClean="0"/>
          </a:p>
          <a:p>
            <a:pPr algn="just"/>
            <a:r>
              <a:rPr lang="en-US" sz="1050" dirty="0" err="1" smtClean="0">
                <a:solidFill>
                  <a:srgbClr val="002060"/>
                </a:solidFill>
              </a:rPr>
              <a:t>Itwaru</a:t>
            </a:r>
            <a:r>
              <a:rPr lang="en-US" sz="1050" dirty="0" smtClean="0">
                <a:solidFill>
                  <a:srgbClr val="002060"/>
                </a:solidFill>
              </a:rPr>
              <a:t>, “The Murderous Mode of Reasoning and the Murderous Patriot-Subject,” p. 26</a:t>
            </a:r>
          </a:p>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79984" y="0"/>
            <a:ext cx="3612822" cy="1536192"/>
          </a:xfrm>
        </p:spPr>
        <p:txBody>
          <a:bodyPr/>
          <a:lstStyle/>
          <a:p>
            <a:r>
              <a:rPr lang="en-US" b="1" dirty="0" smtClean="0"/>
              <a:t>Fear in the Forest, 1960</a:t>
            </a:r>
            <a:endParaRPr lang="en-US" b="1" dirty="0"/>
          </a:p>
        </p:txBody>
      </p:sp>
      <p:pic>
        <p:nvPicPr>
          <p:cNvPr id="11" name="Picture Placeholder 10" descr="http://kathyewing.com/wp-content/uploads/2010/08/Copy-of-IMG_0303.jpg"/>
          <p:cNvPicPr>
            <a:picLocks noGrp="1"/>
          </p:cNvPicPr>
          <p:nvPr>
            <p:ph type="pic" idx="1"/>
          </p:nvPr>
        </p:nvPicPr>
        <p:blipFill>
          <a:blip r:embed="rId3" cstate="print"/>
          <a:srcRect l="12873" r="12873"/>
          <a:stretch>
            <a:fillRect/>
          </a:stretch>
        </p:blipFill>
        <p:spPr bwMode="auto">
          <a:xfrm>
            <a:off x="4470401" y="381000"/>
            <a:ext cx="4216400" cy="5973618"/>
          </a:xfrm>
          <a:prstGeom prst="rect">
            <a:avLst/>
          </a:prstGeom>
          <a:noFill/>
          <a:ln w="9525">
            <a:noFill/>
            <a:miter lim="800000"/>
            <a:headEnd/>
            <a:tailEnd/>
          </a:ln>
        </p:spPr>
      </p:pic>
      <p:sp>
        <p:nvSpPr>
          <p:cNvPr id="10" name="Text Placeholder 9"/>
          <p:cNvSpPr>
            <a:spLocks noGrp="1"/>
          </p:cNvSpPr>
          <p:nvPr>
            <p:ph type="body" sz="half" idx="2"/>
          </p:nvPr>
        </p:nvSpPr>
        <p:spPr>
          <a:xfrm>
            <a:off x="379984" y="1536192"/>
            <a:ext cx="3613792" cy="4818427"/>
          </a:xfrm>
        </p:spPr>
        <p:txBody>
          <a:bodyPr>
            <a:normAutofit fontScale="92500" lnSpcReduction="10000"/>
          </a:bodyPr>
          <a:lstStyle/>
          <a:p>
            <a:pPr algn="just">
              <a:lnSpc>
                <a:spcPct val="150000"/>
              </a:lnSpc>
            </a:pPr>
            <a:r>
              <a:rPr lang="en-US" dirty="0" smtClean="0">
                <a:solidFill>
                  <a:srgbClr val="002060"/>
                </a:solidFill>
              </a:rPr>
              <a:t>Illustration from a 1960 book titled </a:t>
            </a:r>
            <a:r>
              <a:rPr lang="en-US" b="1" i="1" dirty="0" smtClean="0">
                <a:solidFill>
                  <a:srgbClr val="002060"/>
                </a:solidFill>
              </a:rPr>
              <a:t>Fear in the Forest </a:t>
            </a:r>
            <a:r>
              <a:rPr lang="en-US" dirty="0" smtClean="0">
                <a:solidFill>
                  <a:srgbClr val="002060"/>
                </a:solidFill>
              </a:rPr>
              <a:t>written by </a:t>
            </a:r>
            <a:r>
              <a:rPr lang="en-US" dirty="0" err="1" smtClean="0">
                <a:solidFill>
                  <a:srgbClr val="002060"/>
                </a:solidFill>
              </a:rPr>
              <a:t>Cateau</a:t>
            </a:r>
            <a:r>
              <a:rPr lang="en-US" dirty="0" smtClean="0">
                <a:solidFill>
                  <a:srgbClr val="002060"/>
                </a:solidFill>
              </a:rPr>
              <a:t> de </a:t>
            </a:r>
            <a:r>
              <a:rPr lang="en-US" dirty="0" err="1" smtClean="0">
                <a:solidFill>
                  <a:srgbClr val="002060"/>
                </a:solidFill>
              </a:rPr>
              <a:t>Leeuw</a:t>
            </a:r>
            <a:r>
              <a:rPr lang="en-US" dirty="0" smtClean="0">
                <a:solidFill>
                  <a:srgbClr val="002060"/>
                </a:solidFill>
              </a:rPr>
              <a:t>, illustrated by Leonard </a:t>
            </a:r>
            <a:r>
              <a:rPr lang="en-US" dirty="0" err="1" smtClean="0">
                <a:solidFill>
                  <a:srgbClr val="002060"/>
                </a:solidFill>
              </a:rPr>
              <a:t>Vogsburgh</a:t>
            </a:r>
            <a:r>
              <a:rPr lang="en-US" dirty="0" smtClean="0">
                <a:solidFill>
                  <a:srgbClr val="002060"/>
                </a:solidFill>
              </a:rPr>
              <a:t>. </a:t>
            </a:r>
          </a:p>
          <a:p>
            <a:pPr algn="just">
              <a:lnSpc>
                <a:spcPct val="150000"/>
              </a:lnSpc>
            </a:pPr>
            <a:r>
              <a:rPr lang="en-US" dirty="0" smtClean="0">
                <a:solidFill>
                  <a:srgbClr val="002060"/>
                </a:solidFill>
              </a:rPr>
              <a:t>The first sentence of the Foreword: </a:t>
            </a:r>
            <a:r>
              <a:rPr lang="en-US" sz="2200" b="1" dirty="0" smtClean="0">
                <a:solidFill>
                  <a:srgbClr val="C00000"/>
                </a:solidFill>
              </a:rPr>
              <a:t>“There was only one way to make Ohio territory safe for the settlers </a:t>
            </a:r>
            <a:r>
              <a:rPr lang="en-US" sz="2200" b="1" u="sng" dirty="0" smtClean="0">
                <a:solidFill>
                  <a:srgbClr val="C00000"/>
                </a:solidFill>
              </a:rPr>
              <a:t>and that was to defeat the Indians.”</a:t>
            </a:r>
          </a:p>
          <a:p>
            <a:pPr algn="just">
              <a:lnSpc>
                <a:spcPct val="150000"/>
              </a:lnSpc>
            </a:pPr>
            <a:r>
              <a:rPr lang="en-US" dirty="0" smtClean="0">
                <a:solidFill>
                  <a:srgbClr val="002060"/>
                </a:solidFill>
              </a:rPr>
              <a:t>In the next line appears the phrase </a:t>
            </a:r>
            <a:r>
              <a:rPr lang="en-US" sz="2400" b="1" dirty="0" smtClean="0">
                <a:solidFill>
                  <a:srgbClr val="C00000"/>
                </a:solidFill>
              </a:rPr>
              <a:t>“the savage foe.”</a:t>
            </a:r>
          </a:p>
          <a:p>
            <a:endParaRPr lang="en-US" dirty="0" smtClean="0"/>
          </a:p>
          <a:p>
            <a:endParaRPr lang="en-US"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p:cNvSpPr>
            <a:spLocks noGrp="1"/>
          </p:cNvSpPr>
          <p:nvPr>
            <p:ph type="title"/>
          </p:nvPr>
        </p:nvSpPr>
        <p:spPr>
          <a:xfrm>
            <a:off x="381000" y="203200"/>
            <a:ext cx="3612822" cy="1173018"/>
          </a:xfrm>
        </p:spPr>
        <p:txBody>
          <a:bodyPr/>
          <a:lstStyle/>
          <a:p>
            <a:r>
              <a:rPr lang="en-US" b="1" dirty="0" smtClean="0"/>
              <a:t>Stereotyping the ‘Savage’ Indian</a:t>
            </a:r>
            <a:endParaRPr lang="en-US" b="1" dirty="0"/>
          </a:p>
        </p:txBody>
      </p:sp>
      <p:pic>
        <p:nvPicPr>
          <p:cNvPr id="7" name="Picture Placeholder 6"/>
          <p:cNvPicPr>
            <a:picLocks noGrp="1"/>
          </p:cNvPicPr>
          <p:nvPr>
            <p:ph type="pic" idx="1"/>
          </p:nvPr>
        </p:nvPicPr>
        <p:blipFill>
          <a:blip r:embed="rId3" cstate="print">
            <a:extLst>
              <a:ext uri="{28A0092B-C50C-407E-A947-70E740481C1C}">
                <a14:useLocalDpi xmlns:a14="http://schemas.microsoft.com/office/drawing/2010/main" val="0"/>
              </a:ext>
            </a:extLst>
          </a:blip>
          <a:srcRect l="12121" r="12121"/>
          <a:stretch>
            <a:fillRect/>
          </a:stretch>
        </p:blipFill>
        <p:spPr bwMode="auto">
          <a:xfrm>
            <a:off x="4276437" y="637310"/>
            <a:ext cx="4174836" cy="5588000"/>
          </a:xfrm>
          <a:prstGeom prst="rect">
            <a:avLst/>
          </a:prstGeom>
          <a:noFill/>
          <a:ln>
            <a:noFill/>
          </a:ln>
        </p:spPr>
      </p:pic>
      <p:sp>
        <p:nvSpPr>
          <p:cNvPr id="6" name="Text Placeholder 5"/>
          <p:cNvSpPr>
            <a:spLocks noGrp="1"/>
          </p:cNvSpPr>
          <p:nvPr>
            <p:ph type="body" sz="half" idx="2"/>
          </p:nvPr>
        </p:nvSpPr>
        <p:spPr>
          <a:xfrm>
            <a:off x="379984" y="1376218"/>
            <a:ext cx="3613792" cy="5320146"/>
          </a:xfrm>
        </p:spPr>
        <p:txBody>
          <a:bodyPr>
            <a:normAutofit fontScale="92500" lnSpcReduction="10000"/>
          </a:bodyPr>
          <a:lstStyle/>
          <a:p>
            <a:pPr algn="l"/>
            <a:r>
              <a:rPr lang="en-US" b="1" dirty="0" smtClean="0"/>
              <a:t>A Most Poignant Quote:</a:t>
            </a:r>
          </a:p>
          <a:p>
            <a:pPr algn="l"/>
            <a:endParaRPr lang="en-US" b="1" dirty="0" smtClean="0"/>
          </a:p>
          <a:p>
            <a:pPr algn="just">
              <a:lnSpc>
                <a:spcPct val="150000"/>
              </a:lnSpc>
            </a:pPr>
            <a:r>
              <a:rPr lang="en-US" sz="2400" dirty="0" smtClean="0">
                <a:solidFill>
                  <a:schemeClr val="accent3">
                    <a:lumMod val="75000"/>
                  </a:schemeClr>
                </a:solidFill>
              </a:rPr>
              <a:t>“History has shown that stereotyping can lead to scapegoating, which can lead to discrimination, which can lead to segregation, which can lead to physical abuse, </a:t>
            </a:r>
            <a:r>
              <a:rPr lang="en-US" sz="2400" b="1" dirty="0" smtClean="0">
                <a:solidFill>
                  <a:schemeClr val="accent3">
                    <a:lumMod val="75000"/>
                  </a:schemeClr>
                </a:solidFill>
              </a:rPr>
              <a:t>which can lead to state-sponsored genocide.”</a:t>
            </a:r>
          </a:p>
          <a:p>
            <a:pPr algn="just">
              <a:lnSpc>
                <a:spcPct val="150000"/>
              </a:lnSpc>
            </a:pPr>
            <a:endParaRPr lang="en-US" b="1" dirty="0" smtClean="0">
              <a:solidFill>
                <a:schemeClr val="accent3">
                  <a:lumMod val="75000"/>
                </a:schemeClr>
              </a:solidFill>
            </a:endParaRPr>
          </a:p>
          <a:p>
            <a:pPr algn="just"/>
            <a:r>
              <a:rPr lang="en-US" sz="1100" b="1" dirty="0" smtClean="0"/>
              <a:t>Source: </a:t>
            </a:r>
            <a:r>
              <a:rPr lang="en-US" sz="1100" i="1" dirty="0" smtClean="0">
                <a:solidFill>
                  <a:schemeClr val="accent3"/>
                </a:solidFill>
                <a:latin typeface="Cambria" pitchFamily="18" charset="0"/>
              </a:rPr>
              <a:t>Images that Injure: Pictorial Stereotypes in the Media, </a:t>
            </a:r>
            <a:r>
              <a:rPr lang="en-US" sz="1100" dirty="0" smtClean="0">
                <a:solidFill>
                  <a:schemeClr val="accent3"/>
                </a:solidFill>
                <a:latin typeface="Cambria" pitchFamily="18" charset="0"/>
              </a:rPr>
              <a:t>editors Paul Martin Lester and Susan Dente Ross, p.2.</a:t>
            </a:r>
            <a:endParaRPr lang="en-US" sz="1100" b="1" dirty="0">
              <a:solidFill>
                <a:schemeClr val="accent3">
                  <a:lumMod val="75000"/>
                </a:schemeClr>
              </a:solidFill>
            </a:endParaRPr>
          </a:p>
        </p:txBody>
      </p:sp>
    </p:spTree>
    <p:extLst>
      <p:ext uri="{BB962C8B-B14F-4D97-AF65-F5344CB8AC3E}">
        <p14:creationId xmlns:p14="http://schemas.microsoft.com/office/powerpoint/2010/main" val="4228831487"/>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Royal </a:t>
            </a:r>
            <a:r>
              <a:rPr lang="en-US" sz="4000" b="1" dirty="0" err="1" smtClean="0"/>
              <a:t>Bagot</a:t>
            </a:r>
            <a:r>
              <a:rPr lang="en-US" sz="4000" b="1" dirty="0" smtClean="0"/>
              <a:t> Commission, 1844</a:t>
            </a:r>
            <a:endParaRPr lang="en-US" sz="4000" b="1" dirty="0"/>
          </a:p>
        </p:txBody>
      </p:sp>
      <p:sp>
        <p:nvSpPr>
          <p:cNvPr id="3" name="Content Placeholder 2"/>
          <p:cNvSpPr>
            <a:spLocks noGrp="1"/>
          </p:cNvSpPr>
          <p:nvPr>
            <p:ph idx="1"/>
          </p:nvPr>
        </p:nvSpPr>
        <p:spPr>
          <a:xfrm>
            <a:off x="792162" y="1985818"/>
            <a:ext cx="7570787" cy="4289611"/>
          </a:xfrm>
        </p:spPr>
        <p:txBody>
          <a:bodyPr/>
          <a:lstStyle/>
          <a:p>
            <a:r>
              <a:rPr lang="en-US" dirty="0" smtClean="0">
                <a:solidFill>
                  <a:schemeClr val="accent3">
                    <a:lumMod val="75000"/>
                  </a:schemeClr>
                </a:solidFill>
              </a:rPr>
              <a:t>Established to examine the topic of aboriginal education in Canada</a:t>
            </a:r>
          </a:p>
          <a:p>
            <a:r>
              <a:rPr lang="en-US" b="1" dirty="0" smtClean="0">
                <a:solidFill>
                  <a:schemeClr val="accent3">
                    <a:lumMod val="75000"/>
                  </a:schemeClr>
                </a:solidFill>
              </a:rPr>
              <a:t>Recommendation: </a:t>
            </a:r>
            <a:r>
              <a:rPr lang="en-US" i="1" dirty="0" smtClean="0">
                <a:solidFill>
                  <a:schemeClr val="accent2">
                    <a:lumMod val="75000"/>
                  </a:schemeClr>
                </a:solidFill>
              </a:rPr>
              <a:t>to train native students in as many manual </a:t>
            </a:r>
            <a:r>
              <a:rPr lang="en-US" i="1" dirty="0" err="1" smtClean="0">
                <a:solidFill>
                  <a:schemeClr val="accent2">
                    <a:lumMod val="75000"/>
                  </a:schemeClr>
                </a:solidFill>
              </a:rPr>
              <a:t>labour</a:t>
            </a:r>
            <a:r>
              <a:rPr lang="en-US" i="1" dirty="0" smtClean="0">
                <a:solidFill>
                  <a:schemeClr val="accent2">
                    <a:lumMod val="75000"/>
                  </a:schemeClr>
                </a:solidFill>
              </a:rPr>
              <a:t> or industrial schools as possible;</a:t>
            </a:r>
          </a:p>
          <a:p>
            <a:r>
              <a:rPr lang="en-US" i="1" dirty="0" smtClean="0">
                <a:solidFill>
                  <a:schemeClr val="accent3">
                    <a:lumMod val="75000"/>
                  </a:schemeClr>
                </a:solidFill>
              </a:rPr>
              <a:t> </a:t>
            </a:r>
            <a:r>
              <a:rPr lang="en-US" b="1" i="1" dirty="0" smtClean="0">
                <a:solidFill>
                  <a:srgbClr val="FF0000"/>
                </a:solidFill>
              </a:rPr>
              <a:t>Isolated from the influence of their parents pupils would imperceptibly acquire the manners, habits and customs of </a:t>
            </a:r>
            <a:r>
              <a:rPr lang="en-US" b="1" i="1" u="sng" dirty="0" smtClean="0">
                <a:solidFill>
                  <a:srgbClr val="FF0000"/>
                </a:solidFill>
              </a:rPr>
              <a:t>civilized life.</a:t>
            </a:r>
            <a:endParaRPr lang="en-US"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 y="609600"/>
            <a:ext cx="4591844" cy="965618"/>
          </a:xfrm>
        </p:spPr>
        <p:txBody>
          <a:bodyPr>
            <a:noAutofit/>
          </a:bodyPr>
          <a:lstStyle/>
          <a:p>
            <a:r>
              <a:rPr lang="en-US" sz="2800" b="1" dirty="0" smtClean="0"/>
              <a:t/>
            </a:r>
            <a:br>
              <a:rPr lang="en-US" sz="2800" b="1" dirty="0" smtClean="0"/>
            </a:br>
            <a:r>
              <a:rPr lang="en-US" sz="2000" b="1" dirty="0" smtClean="0"/>
              <a:t>John </a:t>
            </a:r>
            <a:r>
              <a:rPr lang="en-US" sz="2000" b="1" dirty="0"/>
              <a:t>A. </a:t>
            </a:r>
            <a:r>
              <a:rPr lang="en-US" sz="2000" b="1" dirty="0" smtClean="0"/>
              <a:t>McDonald</a:t>
            </a:r>
            <a:r>
              <a:rPr lang="en-US" sz="2000" b="1" dirty="0"/>
              <a:t>, Prime Minister of Canada, </a:t>
            </a:r>
            <a:r>
              <a:rPr lang="en-US" sz="2000" b="1" dirty="0" smtClean="0"/>
              <a:t>1878-1891: </a:t>
            </a:r>
            <a:r>
              <a:rPr lang="en-US" sz="2400" b="1" dirty="0" smtClean="0"/>
              <a:t>His view on the education of ‘Indian’ children</a:t>
            </a:r>
            <a:endParaRPr lang="en-US" sz="2400" b="1" dirty="0"/>
          </a:p>
        </p:txBody>
      </p:sp>
      <p:pic>
        <p:nvPicPr>
          <p:cNvPr id="4" name="Picture Placeholder 3"/>
          <p:cNvPicPr>
            <a:picLocks noGrp="1" noChangeAspect="1"/>
          </p:cNvPicPr>
          <p:nvPr>
            <p:ph type="pic" idx="1"/>
          </p:nvPr>
        </p:nvPicPr>
        <p:blipFill>
          <a:blip r:embed="rId3"/>
          <a:srcRect l="6089" r="6089"/>
          <a:stretch>
            <a:fillRect/>
          </a:stretch>
        </p:blipFill>
        <p:spPr/>
      </p:pic>
      <p:sp>
        <p:nvSpPr>
          <p:cNvPr id="3" name="Text Placeholder 2"/>
          <p:cNvSpPr>
            <a:spLocks noGrp="1"/>
          </p:cNvSpPr>
          <p:nvPr>
            <p:ph type="body" sz="half" idx="2"/>
          </p:nvPr>
        </p:nvSpPr>
        <p:spPr>
          <a:xfrm>
            <a:off x="146549" y="1743061"/>
            <a:ext cx="4727076" cy="4993059"/>
          </a:xfrm>
        </p:spPr>
        <p:txBody>
          <a:bodyPr>
            <a:normAutofit/>
          </a:bodyPr>
          <a:lstStyle/>
          <a:p>
            <a:pPr>
              <a:lnSpc>
                <a:spcPct val="130000"/>
              </a:lnSpc>
            </a:pPr>
            <a:r>
              <a:rPr lang="en-US" sz="2200" dirty="0" smtClean="0">
                <a:solidFill>
                  <a:srgbClr val="002060"/>
                </a:solidFill>
              </a:rPr>
              <a:t>“In 1883, he told the House of Commons, ‘When the school is on the reserve, </a:t>
            </a:r>
            <a:r>
              <a:rPr lang="en-US" sz="2200" b="1" dirty="0" smtClean="0">
                <a:solidFill>
                  <a:srgbClr val="002060"/>
                </a:solidFill>
              </a:rPr>
              <a:t>the child lives with his parents who are savages</a:t>
            </a:r>
            <a:r>
              <a:rPr lang="en-US" sz="2200" dirty="0" smtClean="0">
                <a:solidFill>
                  <a:srgbClr val="002060"/>
                </a:solidFill>
              </a:rPr>
              <a:t>, and though he may learn to read and write, his habits and training and mode of thought are Indian. </a:t>
            </a:r>
            <a:r>
              <a:rPr lang="en-US" sz="2200" b="1" dirty="0" smtClean="0">
                <a:solidFill>
                  <a:srgbClr val="002060"/>
                </a:solidFill>
              </a:rPr>
              <a:t>He is simply a savage who can read and write.”</a:t>
            </a:r>
            <a:endParaRPr lang="en-US" sz="3400" b="1" dirty="0" smtClean="0"/>
          </a:p>
          <a:p>
            <a:pPr lvl="2">
              <a:lnSpc>
                <a:spcPct val="130000"/>
              </a:lnSpc>
            </a:pPr>
            <a:endParaRPr lang="en-US" sz="2600" b="1" dirty="0"/>
          </a:p>
          <a:p>
            <a:r>
              <a:rPr lang="en-US" sz="1300" b="1" dirty="0"/>
              <a:t>Source</a:t>
            </a:r>
            <a:r>
              <a:rPr lang="en-US" sz="1300" b="1" dirty="0" smtClean="0"/>
              <a:t>: </a:t>
            </a:r>
            <a:r>
              <a:rPr lang="en-US" sz="1300" b="1" dirty="0" smtClean="0">
                <a:solidFill>
                  <a:schemeClr val="accent2">
                    <a:lumMod val="75000"/>
                  </a:schemeClr>
                </a:solidFill>
              </a:rPr>
              <a:t>“ They Came for the Children: Canada, Aboriginal Peoples, and Residential Schools” (Truth and Reconciliation Commission, Government of Canada, 2012): p. 6.</a:t>
            </a:r>
            <a:endParaRPr lang="en-US" dirty="0">
              <a:solidFill>
                <a:schemeClr val="accent2">
                  <a:lumMod val="75000"/>
                </a:schemeClr>
              </a:solidFill>
            </a:endParaRPr>
          </a:p>
        </p:txBody>
      </p:sp>
      <p:sp>
        <p:nvSpPr>
          <p:cNvPr id="5" name="TextBox 4"/>
          <p:cNvSpPr txBox="1"/>
          <p:nvPr/>
        </p:nvSpPr>
        <p:spPr>
          <a:xfrm>
            <a:off x="4771295" y="6336010"/>
            <a:ext cx="3678025" cy="400110"/>
          </a:xfrm>
          <a:prstGeom prst="rect">
            <a:avLst/>
          </a:prstGeom>
          <a:noFill/>
        </p:spPr>
        <p:txBody>
          <a:bodyPr wrap="square" rtlCol="0">
            <a:spAutoFit/>
          </a:bodyPr>
          <a:lstStyle/>
          <a:p>
            <a:r>
              <a:rPr lang="en-US" sz="1000" b="1" dirty="0" smtClean="0"/>
              <a:t>Photo Source: </a:t>
            </a:r>
            <a:r>
              <a:rPr lang="en-US" sz="1000" dirty="0" smtClean="0"/>
              <a:t>http</a:t>
            </a:r>
            <a:r>
              <a:rPr lang="en-US" sz="1000" dirty="0"/>
              <a:t>://</a:t>
            </a:r>
            <a:r>
              <a:rPr lang="en-US" sz="1000" dirty="0" err="1"/>
              <a:t>upload.wikimedia.org</a:t>
            </a:r>
            <a:r>
              <a:rPr lang="en-US" sz="1000" dirty="0"/>
              <a:t>/</a:t>
            </a:r>
            <a:r>
              <a:rPr lang="en-US" sz="1000" dirty="0" err="1"/>
              <a:t>wikipedia</a:t>
            </a:r>
            <a:r>
              <a:rPr lang="en-US" sz="1000" dirty="0"/>
              <a:t>/commons/3/37/Macdonald1872.jpg</a:t>
            </a:r>
          </a:p>
        </p:txBody>
      </p:sp>
    </p:spTree>
    <p:extLst>
      <p:ext uri="{BB962C8B-B14F-4D97-AF65-F5344CB8AC3E}">
        <p14:creationId xmlns:p14="http://schemas.microsoft.com/office/powerpoint/2010/main" val="2173619323"/>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588" y="398250"/>
            <a:ext cx="3612822" cy="959832"/>
          </a:xfrm>
        </p:spPr>
        <p:txBody>
          <a:bodyPr/>
          <a:lstStyle/>
          <a:p>
            <a:r>
              <a:rPr lang="en-US" b="1" dirty="0" smtClean="0">
                <a:solidFill>
                  <a:schemeClr val="accent3">
                    <a:lumMod val="75000"/>
                  </a:schemeClr>
                </a:solidFill>
              </a:rPr>
              <a:t>Queen Victoria’s </a:t>
            </a:r>
            <a:r>
              <a:rPr lang="en-US" b="1" dirty="0" smtClean="0">
                <a:solidFill>
                  <a:schemeClr val="tx2">
                    <a:lumMod val="75000"/>
                  </a:schemeClr>
                </a:solidFill>
              </a:rPr>
              <a:t>Red Children</a:t>
            </a:r>
            <a:endParaRPr lang="en-US" b="1" dirty="0">
              <a:solidFill>
                <a:schemeClr val="accent3">
                  <a:lumMod val="75000"/>
                </a:schemeClr>
              </a:solidFill>
            </a:endParaRPr>
          </a:p>
        </p:txBody>
      </p:sp>
      <p:pic>
        <p:nvPicPr>
          <p:cNvPr id="5" name="Picture Placeholder 4"/>
          <p:cNvPicPr>
            <a:picLocks noGrp="1" noChangeAspect="1"/>
          </p:cNvPicPr>
          <p:nvPr>
            <p:ph type="pic" idx="1"/>
          </p:nvPr>
        </p:nvPicPr>
        <p:blipFill>
          <a:blip r:embed="rId3"/>
          <a:srcRect l="16537" r="16537"/>
          <a:stretch>
            <a:fillRect/>
          </a:stretch>
        </p:blipFill>
        <p:spPr>
          <a:xfrm>
            <a:off x="4597011" y="0"/>
            <a:ext cx="4405810" cy="6583036"/>
          </a:xfrm>
        </p:spPr>
      </p:pic>
      <p:sp>
        <p:nvSpPr>
          <p:cNvPr id="4" name="Text Placeholder 3"/>
          <p:cNvSpPr>
            <a:spLocks noGrp="1"/>
          </p:cNvSpPr>
          <p:nvPr>
            <p:ph type="body" sz="half" idx="2"/>
          </p:nvPr>
        </p:nvSpPr>
        <p:spPr>
          <a:xfrm>
            <a:off x="480572" y="1835926"/>
            <a:ext cx="3613792" cy="4747109"/>
          </a:xfrm>
        </p:spPr>
        <p:txBody>
          <a:bodyPr>
            <a:normAutofit lnSpcReduction="10000"/>
          </a:bodyPr>
          <a:lstStyle/>
          <a:p>
            <a:pPr algn="just"/>
            <a:r>
              <a:rPr lang="en-US" sz="2400" b="1" dirty="0" smtClean="0"/>
              <a:t>Government negotiator, Alexander Morris, stated :</a:t>
            </a:r>
          </a:p>
          <a:p>
            <a:pPr algn="just"/>
            <a:endParaRPr lang="en-US" sz="2400" b="1" dirty="0"/>
          </a:p>
          <a:p>
            <a:pPr algn="just"/>
            <a:r>
              <a:rPr lang="en-US" sz="2400" b="1" dirty="0" smtClean="0">
                <a:solidFill>
                  <a:schemeClr val="accent4">
                    <a:lumMod val="50000"/>
                  </a:schemeClr>
                </a:solidFill>
              </a:rPr>
              <a:t>“The Queen wishes </a:t>
            </a:r>
            <a:r>
              <a:rPr lang="en-US" sz="2400" b="1" i="1" dirty="0" smtClean="0">
                <a:solidFill>
                  <a:srgbClr val="D1282E"/>
                </a:solidFill>
              </a:rPr>
              <a:t>her </a:t>
            </a:r>
            <a:r>
              <a:rPr lang="en-US" sz="2400" b="1" i="1" dirty="0" smtClean="0"/>
              <a:t>red children </a:t>
            </a:r>
            <a:r>
              <a:rPr lang="en-US" sz="2400" b="1" dirty="0" smtClean="0">
                <a:solidFill>
                  <a:srgbClr val="283659"/>
                </a:solidFill>
              </a:rPr>
              <a:t>to learn the cunning of the white man and when they are ready for it she will send schoolmasters…”</a:t>
            </a:r>
          </a:p>
          <a:p>
            <a:pPr algn="just"/>
            <a:endParaRPr lang="en-US" sz="2400" b="1" dirty="0">
              <a:solidFill>
                <a:srgbClr val="283659"/>
              </a:solidFill>
            </a:endParaRPr>
          </a:p>
          <a:p>
            <a:pPr algn="just"/>
            <a:endParaRPr lang="en-US" sz="2400" b="1" dirty="0" smtClean="0">
              <a:solidFill>
                <a:srgbClr val="283659"/>
              </a:solidFill>
            </a:endParaRPr>
          </a:p>
          <a:p>
            <a:pPr algn="just"/>
            <a:r>
              <a:rPr lang="en-US" sz="1200" b="1" dirty="0" smtClean="0">
                <a:solidFill>
                  <a:schemeClr val="accent2">
                    <a:lumMod val="75000"/>
                  </a:schemeClr>
                </a:solidFill>
              </a:rPr>
              <a:t>Source: </a:t>
            </a:r>
            <a:r>
              <a:rPr lang="en-US" sz="1200" dirty="0" smtClean="0">
                <a:solidFill>
                  <a:schemeClr val="accent2">
                    <a:lumMod val="75000"/>
                  </a:schemeClr>
                </a:solidFill>
              </a:rPr>
              <a:t>“They Came for the Children” (TRC, Canadian Government, 2012): p. 9.</a:t>
            </a:r>
            <a:endParaRPr lang="en-US" sz="1200" dirty="0">
              <a:solidFill>
                <a:schemeClr val="accent2">
                  <a:lumMod val="75000"/>
                </a:schemeClr>
              </a:solidFill>
            </a:endParaRPr>
          </a:p>
        </p:txBody>
      </p:sp>
    </p:spTree>
    <p:extLst>
      <p:ext uri="{BB962C8B-B14F-4D97-AF65-F5344CB8AC3E}">
        <p14:creationId xmlns:p14="http://schemas.microsoft.com/office/powerpoint/2010/main" val="614859008"/>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3200" dirty="0" smtClean="0"/>
              <a:t>CRITICAL ISSUES Affecting Survivors of Residential Schools: </a:t>
            </a:r>
            <a:r>
              <a:rPr lang="en-US" sz="3200" b="1" dirty="0" smtClean="0"/>
              <a:t>Assimilate or Die</a:t>
            </a:r>
            <a:endParaRPr lang="en-US" sz="3200" b="1" dirty="0"/>
          </a:p>
        </p:txBody>
      </p:sp>
      <p:sp>
        <p:nvSpPr>
          <p:cNvPr id="3" name="TextBox 2"/>
          <p:cNvSpPr txBox="1"/>
          <p:nvPr/>
        </p:nvSpPr>
        <p:spPr>
          <a:xfrm>
            <a:off x="467895" y="1452282"/>
            <a:ext cx="8341894" cy="5576911"/>
          </a:xfrm>
          <a:prstGeom prst="rect">
            <a:avLst/>
          </a:prstGeom>
          <a:noFill/>
        </p:spPr>
        <p:txBody>
          <a:bodyPr wrap="square" rtlCol="0">
            <a:spAutoFit/>
          </a:bodyPr>
          <a:lstStyle/>
          <a:p>
            <a:pPr marL="285750" indent="-285750">
              <a:lnSpc>
                <a:spcPct val="130000"/>
              </a:lnSpc>
              <a:buFont typeface="Wingdings" charset="2"/>
              <a:buChar char="ü"/>
            </a:pPr>
            <a:r>
              <a:rPr lang="en-US" sz="1900" b="1" dirty="0" smtClean="0"/>
              <a:t>Dismemberment of family relations: </a:t>
            </a:r>
            <a:r>
              <a:rPr lang="en-US" sz="1900" dirty="0" smtClean="0"/>
              <a:t>children were removed </a:t>
            </a:r>
            <a:r>
              <a:rPr lang="en-US" sz="1900" b="1" dirty="0" smtClean="0"/>
              <a:t>without </a:t>
            </a:r>
            <a:r>
              <a:rPr lang="en-US" sz="1900" dirty="0" smtClean="0"/>
              <a:t>parental consent through strong-arm tactics of the Canadian government, police services, and churches</a:t>
            </a:r>
          </a:p>
          <a:p>
            <a:pPr marL="285750" indent="-285750">
              <a:lnSpc>
                <a:spcPct val="130000"/>
              </a:lnSpc>
              <a:buFont typeface="Wingdings" charset="2"/>
              <a:buChar char="ü"/>
            </a:pPr>
            <a:r>
              <a:rPr lang="en-US" sz="1900" b="1" dirty="0" smtClean="0"/>
              <a:t>Inferiority-Superiority dichotomy: </a:t>
            </a:r>
            <a:r>
              <a:rPr lang="en-US" sz="1900" dirty="0" smtClean="0"/>
              <a:t>“Indians” need(</a:t>
            </a:r>
            <a:r>
              <a:rPr lang="en-US" sz="1900" dirty="0" err="1" smtClean="0"/>
              <a:t>ed</a:t>
            </a:r>
            <a:r>
              <a:rPr lang="en-US" sz="1900" dirty="0" smtClean="0"/>
              <a:t>) to become “white” in mind and manners to ensure effective assimilation and to quell potential dissent</a:t>
            </a:r>
          </a:p>
          <a:p>
            <a:pPr marL="285750" indent="-285750">
              <a:lnSpc>
                <a:spcPct val="130000"/>
              </a:lnSpc>
              <a:buFont typeface="Wingdings" charset="2"/>
              <a:buChar char="ü"/>
            </a:pPr>
            <a:r>
              <a:rPr lang="en-US" sz="1900" b="1" dirty="0" smtClean="0"/>
              <a:t>Conscious destruction of cultural knowledge </a:t>
            </a:r>
            <a:r>
              <a:rPr lang="en-US" sz="1900" i="1" dirty="0" smtClean="0"/>
              <a:t>and</a:t>
            </a:r>
            <a:r>
              <a:rPr lang="en-US" sz="1900" dirty="0" smtClean="0"/>
              <a:t> </a:t>
            </a:r>
            <a:r>
              <a:rPr lang="en-US" sz="1900" b="1" dirty="0" smtClean="0"/>
              <a:t>ties to community</a:t>
            </a:r>
          </a:p>
          <a:p>
            <a:pPr marL="285750" indent="-285750">
              <a:lnSpc>
                <a:spcPct val="130000"/>
              </a:lnSpc>
              <a:buFont typeface="Wingdings" charset="2"/>
              <a:buChar char="ü"/>
            </a:pPr>
            <a:r>
              <a:rPr lang="en-US" sz="1900" dirty="0" smtClean="0"/>
              <a:t>Immeasurable </a:t>
            </a:r>
            <a:r>
              <a:rPr lang="en-US" sz="1900" b="1" dirty="0" smtClean="0"/>
              <a:t>psychological, sexual, and physical abuse</a:t>
            </a:r>
          </a:p>
          <a:p>
            <a:pPr marL="285750" indent="-285750">
              <a:lnSpc>
                <a:spcPct val="130000"/>
              </a:lnSpc>
              <a:buFont typeface="Wingdings" charset="2"/>
              <a:buChar char="ü"/>
            </a:pPr>
            <a:r>
              <a:rPr lang="en-US" sz="1900" b="1" dirty="0" smtClean="0"/>
              <a:t>Dehumanization</a:t>
            </a:r>
            <a:r>
              <a:rPr lang="en-US" sz="1900" dirty="0" smtClean="0"/>
              <a:t> of indigenous peoples by “white” society, most especially  politicians</a:t>
            </a:r>
            <a:r>
              <a:rPr lang="en-US" sz="1900" b="1" dirty="0" smtClean="0"/>
              <a:t>, the media</a:t>
            </a:r>
            <a:r>
              <a:rPr lang="en-US" sz="1900" dirty="0" smtClean="0"/>
              <a:t>, churches and the medical and scientific communities with the complicity/apathy of the general population</a:t>
            </a:r>
          </a:p>
          <a:p>
            <a:pPr marL="285750" indent="-285750">
              <a:lnSpc>
                <a:spcPct val="130000"/>
              </a:lnSpc>
              <a:buFont typeface="Wingdings" charset="2"/>
              <a:buChar char="ü"/>
            </a:pPr>
            <a:r>
              <a:rPr lang="en-US" sz="1900" b="1" dirty="0" smtClean="0"/>
              <a:t>Continuing dehumanization </a:t>
            </a:r>
            <a:r>
              <a:rPr lang="en-US" sz="1900" dirty="0" smtClean="0"/>
              <a:t>of indigenous persons to this day</a:t>
            </a:r>
          </a:p>
          <a:p>
            <a:pPr marL="285750" indent="-285750">
              <a:buFont typeface="Wingdings" charset="2"/>
              <a:buChar char="ü"/>
            </a:pPr>
            <a:r>
              <a:rPr lang="en-US" sz="2000" b="1" dirty="0" smtClean="0"/>
              <a:t>Only LIMITED truths permitted </a:t>
            </a:r>
            <a:r>
              <a:rPr lang="en-US" sz="2000" dirty="0" smtClean="0"/>
              <a:t>by the Canadian government: </a:t>
            </a:r>
            <a:r>
              <a:rPr lang="en-US" sz="2000" b="1" dirty="0" smtClean="0">
                <a:solidFill>
                  <a:srgbClr val="C00000"/>
                </a:solidFill>
              </a:rPr>
              <a:t>no admittance of genocide</a:t>
            </a:r>
          </a:p>
          <a:p>
            <a:pPr marL="285750" indent="-285750">
              <a:buFont typeface="Wingdings" charset="2"/>
              <a:buChar char="ü"/>
            </a:pPr>
            <a:endParaRPr lang="en-US" sz="2000" dirty="0"/>
          </a:p>
        </p:txBody>
      </p:sp>
    </p:spTree>
    <p:extLst>
      <p:ext uri="{BB962C8B-B14F-4D97-AF65-F5344CB8AC3E}">
        <p14:creationId xmlns:p14="http://schemas.microsoft.com/office/powerpoint/2010/main" val="200508565"/>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Complicity in Genocide</a:t>
            </a:r>
            <a:endParaRPr lang="en-US" b="1" dirty="0"/>
          </a:p>
        </p:txBody>
      </p:sp>
      <p:sp>
        <p:nvSpPr>
          <p:cNvPr id="3" name="Content Placeholder 2"/>
          <p:cNvSpPr>
            <a:spLocks noGrp="1"/>
          </p:cNvSpPr>
          <p:nvPr>
            <p:ph idx="1"/>
          </p:nvPr>
        </p:nvSpPr>
        <p:spPr>
          <a:xfrm>
            <a:off x="792162" y="1761565"/>
            <a:ext cx="7570787" cy="4942271"/>
          </a:xfrm>
        </p:spPr>
        <p:txBody>
          <a:bodyPr>
            <a:noAutofit/>
          </a:bodyPr>
          <a:lstStyle/>
          <a:p>
            <a:pPr algn="just"/>
            <a:r>
              <a:rPr lang="en-US" b="1" dirty="0" smtClean="0">
                <a:solidFill>
                  <a:schemeClr val="accent3">
                    <a:lumMod val="50000"/>
                  </a:schemeClr>
                </a:solidFill>
              </a:rPr>
              <a:t>ARGUMENT: </a:t>
            </a:r>
            <a:r>
              <a:rPr lang="en-US" dirty="0" smtClean="0">
                <a:solidFill>
                  <a:schemeClr val="accent3">
                    <a:lumMod val="50000"/>
                  </a:schemeClr>
                </a:solidFill>
              </a:rPr>
              <a:t>The Canadian government, members of the church, police institutions, and the media are all guilty of </a:t>
            </a:r>
            <a:r>
              <a:rPr lang="en-US" sz="3600" b="1" dirty="0" err="1" smtClean="0">
                <a:solidFill>
                  <a:schemeClr val="accent5"/>
                </a:solidFill>
                <a:latin typeface="Cracked"/>
                <a:cs typeface="Cracked"/>
              </a:rPr>
              <a:t>racialized</a:t>
            </a:r>
            <a:r>
              <a:rPr lang="en-US" sz="3600" b="1" dirty="0" smtClean="0">
                <a:solidFill>
                  <a:schemeClr val="accent5"/>
                </a:solidFill>
                <a:latin typeface="Cracked"/>
                <a:cs typeface="Cracked"/>
              </a:rPr>
              <a:t> demonization</a:t>
            </a:r>
            <a:r>
              <a:rPr lang="en-US" sz="3600" b="1" dirty="0" smtClean="0">
                <a:solidFill>
                  <a:schemeClr val="accent3">
                    <a:lumMod val="50000"/>
                  </a:schemeClr>
                </a:solidFill>
              </a:rPr>
              <a:t> </a:t>
            </a:r>
            <a:r>
              <a:rPr lang="en-US" dirty="0" smtClean="0">
                <a:solidFill>
                  <a:schemeClr val="accent3">
                    <a:lumMod val="50000"/>
                  </a:schemeClr>
                </a:solidFill>
              </a:rPr>
              <a:t>of Canada’s indigenous population</a:t>
            </a:r>
          </a:p>
          <a:p>
            <a:pPr algn="just"/>
            <a:r>
              <a:rPr lang="en-US" dirty="0" smtClean="0">
                <a:solidFill>
                  <a:schemeClr val="accent3">
                    <a:lumMod val="50000"/>
                  </a:schemeClr>
                </a:solidFill>
              </a:rPr>
              <a:t>Each in its own </a:t>
            </a:r>
            <a:r>
              <a:rPr lang="en-US" b="1" dirty="0" smtClean="0">
                <a:solidFill>
                  <a:schemeClr val="accent3">
                    <a:lumMod val="50000"/>
                  </a:schemeClr>
                </a:solidFill>
              </a:rPr>
              <a:t>deliberate way </a:t>
            </a:r>
            <a:r>
              <a:rPr lang="en-US" dirty="0" smtClean="0">
                <a:solidFill>
                  <a:schemeClr val="accent3">
                    <a:lumMod val="50000"/>
                  </a:schemeClr>
                </a:solidFill>
              </a:rPr>
              <a:t>has</a:t>
            </a:r>
            <a:r>
              <a:rPr lang="en-US" b="1" dirty="0" smtClean="0">
                <a:solidFill>
                  <a:schemeClr val="accent3">
                    <a:lumMod val="50000"/>
                  </a:schemeClr>
                </a:solidFill>
              </a:rPr>
              <a:t> </a:t>
            </a:r>
            <a:r>
              <a:rPr lang="en-US" dirty="0" smtClean="0">
                <a:solidFill>
                  <a:schemeClr val="accent3">
                    <a:lumMod val="50000"/>
                  </a:schemeClr>
                </a:solidFill>
              </a:rPr>
              <a:t>supported fabricated notions of the ‘Savage Indian’ </a:t>
            </a:r>
            <a:r>
              <a:rPr lang="en-US" b="1" dirty="0" smtClean="0">
                <a:solidFill>
                  <a:schemeClr val="accent3">
                    <a:lumMod val="50000"/>
                  </a:schemeClr>
                </a:solidFill>
              </a:rPr>
              <a:t>with genocidal intentions, </a:t>
            </a:r>
            <a:r>
              <a:rPr lang="en-US" dirty="0" smtClean="0">
                <a:solidFill>
                  <a:schemeClr val="accent3">
                    <a:lumMod val="50000"/>
                  </a:schemeClr>
                </a:solidFill>
              </a:rPr>
              <a:t>in what Canada’s Truth and Reconciliation Commission calls the unending </a:t>
            </a:r>
            <a:r>
              <a:rPr lang="en-US" b="1" dirty="0" smtClean="0">
                <a:solidFill>
                  <a:srgbClr val="FF0000"/>
                </a:solidFill>
              </a:rPr>
              <a:t>“colonial framework.” </a:t>
            </a:r>
            <a:endParaRPr lang="en-US" b="1" dirty="0">
              <a:solidFill>
                <a:srgbClr val="FF0000"/>
              </a:solidFill>
            </a:endParaRPr>
          </a:p>
        </p:txBody>
      </p:sp>
    </p:spTree>
    <p:extLst>
      <p:ext uri="{BB962C8B-B14F-4D97-AF65-F5344CB8AC3E}">
        <p14:creationId xmlns:p14="http://schemas.microsoft.com/office/powerpoint/2010/main" val="2387876643"/>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3600" b="1" dirty="0" smtClean="0"/>
              <a:t>The Birth of Indian Residential Schools</a:t>
            </a:r>
            <a:endParaRPr lang="en-US" sz="3600" b="1" dirty="0"/>
          </a:p>
        </p:txBody>
      </p:sp>
      <p:sp>
        <p:nvSpPr>
          <p:cNvPr id="3" name="Content Placeholder 2"/>
          <p:cNvSpPr>
            <a:spLocks noGrp="1"/>
          </p:cNvSpPr>
          <p:nvPr>
            <p:ph idx="1"/>
          </p:nvPr>
        </p:nvSpPr>
        <p:spPr>
          <a:xfrm>
            <a:off x="792162" y="1976582"/>
            <a:ext cx="7570787" cy="4641777"/>
          </a:xfrm>
        </p:spPr>
        <p:txBody>
          <a:bodyPr>
            <a:normAutofit/>
          </a:bodyPr>
          <a:lstStyle/>
          <a:p>
            <a:r>
              <a:rPr lang="en-US" sz="2400" b="1" dirty="0" smtClean="0">
                <a:solidFill>
                  <a:schemeClr val="accent2">
                    <a:lumMod val="75000"/>
                  </a:schemeClr>
                </a:solidFill>
              </a:rPr>
              <a:t>Prime Minister John A. McDonald commissioned Nicolas Flood </a:t>
            </a:r>
            <a:r>
              <a:rPr lang="en-US" sz="2400" b="1" dirty="0" err="1" smtClean="0">
                <a:solidFill>
                  <a:schemeClr val="accent2">
                    <a:lumMod val="75000"/>
                  </a:schemeClr>
                </a:solidFill>
              </a:rPr>
              <a:t>Davin</a:t>
            </a:r>
            <a:r>
              <a:rPr lang="en-US" sz="2400" b="1" dirty="0" smtClean="0">
                <a:solidFill>
                  <a:schemeClr val="accent2">
                    <a:lumMod val="75000"/>
                  </a:schemeClr>
                </a:solidFill>
              </a:rPr>
              <a:t> to write a report on Indian Industrial Schools:</a:t>
            </a:r>
          </a:p>
          <a:p>
            <a:pPr lvl="1"/>
            <a:r>
              <a:rPr lang="en-US" sz="2400" dirty="0" smtClean="0">
                <a:solidFill>
                  <a:schemeClr val="accent3">
                    <a:lumMod val="50000"/>
                  </a:schemeClr>
                </a:solidFill>
              </a:rPr>
              <a:t>The report, “Industrial Schools for Indians and Half-Breeds” (1879) argued for a policy of </a:t>
            </a:r>
            <a:r>
              <a:rPr lang="en-US" sz="2400" b="1" dirty="0" smtClean="0">
                <a:solidFill>
                  <a:schemeClr val="accent3">
                    <a:lumMod val="50000"/>
                  </a:schemeClr>
                </a:solidFill>
              </a:rPr>
              <a:t>“aggressive </a:t>
            </a:r>
            <a:r>
              <a:rPr lang="en-US" sz="2400" b="1" dirty="0" err="1" smtClean="0">
                <a:solidFill>
                  <a:schemeClr val="accent3">
                    <a:lumMod val="50000"/>
                  </a:schemeClr>
                </a:solidFill>
              </a:rPr>
              <a:t>civilisation</a:t>
            </a:r>
            <a:r>
              <a:rPr lang="en-US" sz="2400" b="1" dirty="0" smtClean="0">
                <a:solidFill>
                  <a:schemeClr val="accent3">
                    <a:lumMod val="50000"/>
                  </a:schemeClr>
                </a:solidFill>
              </a:rPr>
              <a:t>.”</a:t>
            </a:r>
          </a:p>
          <a:p>
            <a:pPr lvl="3"/>
            <a:r>
              <a:rPr lang="en-US" b="1" dirty="0" smtClean="0"/>
              <a:t>Indian Residential Schools were the means and the way to ensure this policy of “aggressive </a:t>
            </a:r>
            <a:r>
              <a:rPr lang="en-US" b="1" dirty="0" err="1" smtClean="0"/>
              <a:t>civilisation</a:t>
            </a:r>
            <a:r>
              <a:rPr lang="en-US" b="1" dirty="0" smtClean="0"/>
              <a:t>.”</a:t>
            </a:r>
          </a:p>
          <a:p>
            <a:pPr lvl="3"/>
            <a:r>
              <a:rPr lang="en-US" b="1" dirty="0" smtClean="0">
                <a:solidFill>
                  <a:srgbClr val="660066"/>
                </a:solidFill>
              </a:rPr>
              <a:t>Schools have often referred to as </a:t>
            </a:r>
            <a:r>
              <a:rPr lang="en-US" sz="3200" b="1" dirty="0" smtClean="0">
                <a:solidFill>
                  <a:srgbClr val="660066"/>
                </a:solidFill>
              </a:rPr>
              <a:t>‘JAILS’ </a:t>
            </a:r>
            <a:r>
              <a:rPr lang="en-US" b="1" dirty="0" smtClean="0">
                <a:solidFill>
                  <a:srgbClr val="660066"/>
                </a:solidFill>
              </a:rPr>
              <a:t>by survivors, for good reason</a:t>
            </a:r>
            <a:endParaRPr lang="en-US" b="1" dirty="0">
              <a:solidFill>
                <a:srgbClr val="660066"/>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54159" y="24300"/>
            <a:ext cx="8279976" cy="6833700"/>
          </a:xfrm>
          <a:prstGeom prst="rect">
            <a:avLst/>
          </a:prstGeom>
        </p:spPr>
      </p:pic>
    </p:spTree>
    <p:extLst>
      <p:ext uri="{BB962C8B-B14F-4D97-AF65-F5344CB8AC3E}">
        <p14:creationId xmlns:p14="http://schemas.microsoft.com/office/powerpoint/2010/main" val="3656515982"/>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p:cNvSpPr>
            <a:spLocks noGrp="1"/>
          </p:cNvSpPr>
          <p:nvPr>
            <p:ph type="title"/>
          </p:nvPr>
        </p:nvSpPr>
        <p:spPr>
          <a:xfrm>
            <a:off x="-1" y="323273"/>
            <a:ext cx="4671013" cy="988291"/>
          </a:xfrm>
        </p:spPr>
        <p:txBody>
          <a:bodyPr/>
          <a:lstStyle/>
          <a:p>
            <a:pPr>
              <a:lnSpc>
                <a:spcPct val="100000"/>
              </a:lnSpc>
            </a:pPr>
            <a:r>
              <a:rPr lang="en-US" sz="2800" b="1" dirty="0" smtClean="0">
                <a:solidFill>
                  <a:srgbClr val="000090"/>
                </a:solidFill>
              </a:rPr>
              <a:t>Legal Definition of ‘Indian’ </a:t>
            </a:r>
            <a:r>
              <a:rPr lang="en-US" sz="1800" b="1" dirty="0" smtClean="0">
                <a:solidFill>
                  <a:srgbClr val="000090"/>
                </a:solidFill>
              </a:rPr>
              <a:t>(early 20</a:t>
            </a:r>
            <a:r>
              <a:rPr lang="en-US" sz="1800" b="1" baseline="30000" dirty="0" smtClean="0">
                <a:solidFill>
                  <a:srgbClr val="000090"/>
                </a:solidFill>
              </a:rPr>
              <a:t>th</a:t>
            </a:r>
            <a:r>
              <a:rPr lang="en-US" sz="1800" b="1" dirty="0" smtClean="0">
                <a:solidFill>
                  <a:srgbClr val="000090"/>
                </a:solidFill>
              </a:rPr>
              <a:t> century)</a:t>
            </a:r>
            <a:endParaRPr lang="en-US" sz="1800" b="1" dirty="0">
              <a:solidFill>
                <a:srgbClr val="000090"/>
              </a:solidFill>
            </a:endParaRPr>
          </a:p>
        </p:txBody>
      </p:sp>
      <p:pic>
        <p:nvPicPr>
          <p:cNvPr id="80898" name="Picture 2" descr="http://thetyee.cachefly.net/Presents/2013/09/04/ResidentialSchoolJesus600px.jpg"/>
          <p:cNvPicPr>
            <a:picLocks noGrp="1" noChangeAspect="1" noChangeArrowheads="1"/>
          </p:cNvPicPr>
          <p:nvPr>
            <p:ph type="pic" idx="1"/>
          </p:nvPr>
        </p:nvPicPr>
        <p:blipFill>
          <a:blip r:embed="rId3" cstate="print"/>
          <a:srcRect l="30089" r="30089"/>
          <a:stretch>
            <a:fillRect/>
          </a:stretch>
        </p:blipFill>
        <p:spPr bwMode="auto">
          <a:xfrm>
            <a:off x="4498109" y="696027"/>
            <a:ext cx="4429122" cy="5790064"/>
          </a:xfrm>
          <a:prstGeom prst="rect">
            <a:avLst/>
          </a:prstGeom>
          <a:noFill/>
        </p:spPr>
      </p:pic>
      <p:sp>
        <p:nvSpPr>
          <p:cNvPr id="4" name="Vertical Text Placeholder 3"/>
          <p:cNvSpPr>
            <a:spLocks noGrp="1"/>
          </p:cNvSpPr>
          <p:nvPr>
            <p:ph type="body" sz="half" idx="2"/>
          </p:nvPr>
        </p:nvSpPr>
        <p:spPr>
          <a:xfrm>
            <a:off x="147950" y="1450109"/>
            <a:ext cx="3947228" cy="5181600"/>
          </a:xfrm>
        </p:spPr>
        <p:txBody>
          <a:bodyPr>
            <a:normAutofit fontScale="92500" lnSpcReduction="10000"/>
          </a:bodyPr>
          <a:lstStyle/>
          <a:p>
            <a:r>
              <a:rPr lang="en-US" b="1" dirty="0" smtClean="0"/>
              <a:t>“An uncivilized person, destitute of knowledge of God or any fixed and clear belief in religion.”</a:t>
            </a:r>
          </a:p>
          <a:p>
            <a:endParaRPr lang="en-US" b="1" dirty="0" smtClean="0"/>
          </a:p>
          <a:p>
            <a:pPr algn="just">
              <a:lnSpc>
                <a:spcPct val="150000"/>
              </a:lnSpc>
            </a:pPr>
            <a:r>
              <a:rPr lang="en-US" b="1" dirty="0" smtClean="0">
                <a:solidFill>
                  <a:srgbClr val="000090"/>
                </a:solidFill>
              </a:rPr>
              <a:t>Viewed as “immoral beings” by the United Church Schools, one principal, Alfred Caldwell stated: </a:t>
            </a:r>
          </a:p>
          <a:p>
            <a:pPr lvl="1" algn="just">
              <a:lnSpc>
                <a:spcPct val="150000"/>
              </a:lnSpc>
            </a:pPr>
            <a:r>
              <a:rPr lang="en-US" sz="1800" b="1" i="1" dirty="0" smtClean="0"/>
              <a:t>“At our school we strive to turn them into mature Christians who will learn how to behave in the world and surrender their barbaric way of life </a:t>
            </a:r>
            <a:r>
              <a:rPr lang="en-US" sz="1800" b="1" i="1" u="sng" dirty="0" smtClean="0"/>
              <a:t>and their treaty rights</a:t>
            </a:r>
            <a:r>
              <a:rPr lang="en-US" sz="1800" b="1" i="1" dirty="0" smtClean="0"/>
              <a:t> which keep them trapped on their land and in a primitive existence.”</a:t>
            </a:r>
            <a:endParaRPr lang="en-US" sz="1800" b="1" i="1" dirty="0"/>
          </a:p>
        </p:txBody>
      </p:sp>
      <p:sp>
        <p:nvSpPr>
          <p:cNvPr id="7" name="Rectangle 6"/>
          <p:cNvSpPr/>
          <p:nvPr/>
        </p:nvSpPr>
        <p:spPr>
          <a:xfrm>
            <a:off x="4498109" y="6351396"/>
            <a:ext cx="4993848" cy="430887"/>
          </a:xfrm>
          <a:prstGeom prst="rect">
            <a:avLst/>
          </a:prstGeom>
        </p:spPr>
        <p:txBody>
          <a:bodyPr wrap="square">
            <a:spAutoFit/>
          </a:bodyPr>
          <a:lstStyle/>
          <a:p>
            <a:r>
              <a:rPr lang="en-US" sz="1100" b="1" dirty="0" smtClean="0">
                <a:solidFill>
                  <a:schemeClr val="tx2"/>
                </a:solidFill>
                <a:hlinkClick r:id="rId4"/>
              </a:rPr>
              <a:t>Source: http://thetyee.cachefly.net/Presents/2013/09/04/ResidentialSchoolJesus600px.jpg</a:t>
            </a:r>
            <a:endParaRPr lang="en-US" sz="1100" b="1" dirty="0" smtClean="0">
              <a:solidFill>
                <a:schemeClr val="tx2"/>
              </a:solidFill>
            </a:endParaRPr>
          </a:p>
        </p:txBody>
      </p:sp>
      <p:sp>
        <p:nvSpPr>
          <p:cNvPr id="3" name="TextBox 2"/>
          <p:cNvSpPr txBox="1"/>
          <p:nvPr/>
        </p:nvSpPr>
        <p:spPr>
          <a:xfrm>
            <a:off x="4530166" y="153996"/>
            <a:ext cx="4958833" cy="338554"/>
          </a:xfrm>
          <a:prstGeom prst="rect">
            <a:avLst/>
          </a:prstGeom>
          <a:noFill/>
        </p:spPr>
        <p:txBody>
          <a:bodyPr wrap="square" rtlCol="0">
            <a:spAutoFit/>
          </a:bodyPr>
          <a:lstStyle/>
          <a:p>
            <a:r>
              <a:rPr lang="en-US" sz="1600" b="1" dirty="0" smtClean="0">
                <a:solidFill>
                  <a:schemeClr val="tx2"/>
                </a:solidFill>
              </a:rPr>
              <a:t>“They were told their cultural beliefs were sinful.”</a:t>
            </a:r>
            <a:endParaRPr lang="en-US" sz="1600" b="1" dirty="0">
              <a:solidFill>
                <a:schemeClr val="tx2"/>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70004"/>
            <a:ext cx="3612822" cy="1536192"/>
          </a:xfrm>
        </p:spPr>
        <p:txBody>
          <a:bodyPr/>
          <a:lstStyle/>
          <a:p>
            <a:r>
              <a:rPr lang="en-US" b="1" dirty="0" smtClean="0"/>
              <a:t>Civilizing the ‘Savage Indian’ Child</a:t>
            </a:r>
            <a:endParaRPr lang="en-US" b="1" dirty="0"/>
          </a:p>
        </p:txBody>
      </p:sp>
      <p:pic>
        <p:nvPicPr>
          <p:cNvPr id="7" name="Picture Placeholder 6"/>
          <p:cNvPicPr>
            <a:picLocks noGrp="1" noChangeAspect="1"/>
          </p:cNvPicPr>
          <p:nvPr>
            <p:ph type="pic" idx="1"/>
          </p:nvPr>
        </p:nvPicPr>
        <p:blipFill>
          <a:blip r:embed="rId3"/>
          <a:srcRect l="10821" r="10821"/>
          <a:stretch>
            <a:fillRect/>
          </a:stretch>
        </p:blipFill>
        <p:spPr/>
      </p:pic>
      <p:sp>
        <p:nvSpPr>
          <p:cNvPr id="6" name="Text Placeholder 5"/>
          <p:cNvSpPr>
            <a:spLocks noGrp="1"/>
          </p:cNvSpPr>
          <p:nvPr>
            <p:ph type="body" sz="half" idx="2"/>
          </p:nvPr>
        </p:nvSpPr>
        <p:spPr>
          <a:xfrm>
            <a:off x="379984" y="1681383"/>
            <a:ext cx="3613792" cy="4787101"/>
          </a:xfrm>
        </p:spPr>
        <p:txBody>
          <a:bodyPr>
            <a:noAutofit/>
          </a:bodyPr>
          <a:lstStyle/>
          <a:p>
            <a:pPr algn="just">
              <a:lnSpc>
                <a:spcPct val="120000"/>
              </a:lnSpc>
            </a:pPr>
            <a:r>
              <a:rPr lang="en-US" sz="2400" dirty="0" smtClean="0">
                <a:solidFill>
                  <a:srgbClr val="283659"/>
                </a:solidFill>
              </a:rPr>
              <a:t>The government and churches upheld that Indian children must be removed from their homes at an early age to reduce the </a:t>
            </a:r>
            <a:r>
              <a:rPr lang="en-US" sz="2400" b="1" dirty="0" smtClean="0">
                <a:solidFill>
                  <a:srgbClr val="283659"/>
                </a:solidFill>
              </a:rPr>
              <a:t>‘savage’ </a:t>
            </a:r>
            <a:r>
              <a:rPr lang="en-US" sz="2400" dirty="0" smtClean="0">
                <a:solidFill>
                  <a:srgbClr val="283659"/>
                </a:solidFill>
              </a:rPr>
              <a:t>and </a:t>
            </a:r>
            <a:r>
              <a:rPr lang="en-US" sz="2400" b="1" dirty="0" smtClean="0">
                <a:solidFill>
                  <a:srgbClr val="283659"/>
                </a:solidFill>
              </a:rPr>
              <a:t>‘uncivilized’ </a:t>
            </a:r>
            <a:r>
              <a:rPr lang="en-US" sz="2400" dirty="0" smtClean="0">
                <a:solidFill>
                  <a:srgbClr val="283659"/>
                </a:solidFill>
              </a:rPr>
              <a:t>influences of family members. Otherwise the children would remain savages themselves.</a:t>
            </a:r>
            <a:endParaRPr lang="en-US" sz="2400" dirty="0">
              <a:solidFill>
                <a:srgbClr val="283659"/>
              </a:solidFill>
            </a:endParaRPr>
          </a:p>
        </p:txBody>
      </p:sp>
      <p:sp>
        <p:nvSpPr>
          <p:cNvPr id="8" name="TextBox 7"/>
          <p:cNvSpPr txBox="1"/>
          <p:nvPr/>
        </p:nvSpPr>
        <p:spPr>
          <a:xfrm>
            <a:off x="4788138" y="6078538"/>
            <a:ext cx="4102455" cy="461665"/>
          </a:xfrm>
          <a:prstGeom prst="rect">
            <a:avLst/>
          </a:prstGeom>
          <a:noFill/>
        </p:spPr>
        <p:txBody>
          <a:bodyPr wrap="square" rtlCol="0">
            <a:spAutoFit/>
          </a:bodyPr>
          <a:lstStyle/>
          <a:p>
            <a:r>
              <a:rPr lang="en-US" sz="1200" b="1" dirty="0">
                <a:solidFill>
                  <a:schemeClr val="accent2">
                    <a:lumMod val="75000"/>
                  </a:schemeClr>
                </a:solidFill>
              </a:rPr>
              <a:t>Source</a:t>
            </a:r>
            <a:r>
              <a:rPr lang="en-US" sz="1200" dirty="0">
                <a:solidFill>
                  <a:schemeClr val="accent2">
                    <a:lumMod val="75000"/>
                  </a:schemeClr>
                </a:solidFill>
              </a:rPr>
              <a:t>: http://</a:t>
            </a:r>
            <a:r>
              <a:rPr lang="en-US" sz="1200" dirty="0" err="1">
                <a:solidFill>
                  <a:schemeClr val="accent2">
                    <a:lumMod val="75000"/>
                  </a:schemeClr>
                </a:solidFill>
              </a:rPr>
              <a:t>ostyn-newman.com</a:t>
            </a:r>
            <a:r>
              <a:rPr lang="en-US" sz="1200" dirty="0">
                <a:solidFill>
                  <a:schemeClr val="accent2">
                    <a:lumMod val="75000"/>
                  </a:schemeClr>
                </a:solidFill>
              </a:rPr>
              <a:t>/Beagle_Painting_21_files/</a:t>
            </a:r>
            <a:r>
              <a:rPr lang="en-US" sz="1200" dirty="0" err="1">
                <a:solidFill>
                  <a:schemeClr val="accent2">
                    <a:lumMod val="75000"/>
                  </a:schemeClr>
                </a:solidFill>
              </a:rPr>
              <a:t>motherstreasure.jpg</a:t>
            </a:r>
            <a:endParaRPr lang="en-US" sz="1200" dirty="0">
              <a:solidFill>
                <a:schemeClr val="accent2">
                  <a:lumMod val="75000"/>
                </a:schemeClr>
              </a:solidFill>
            </a:endParaRPr>
          </a:p>
        </p:txBody>
      </p:sp>
    </p:spTree>
    <p:extLst>
      <p:ext uri="{BB962C8B-B14F-4D97-AF65-F5344CB8AC3E}">
        <p14:creationId xmlns:p14="http://schemas.microsoft.com/office/powerpoint/2010/main" val="751007178"/>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954" y="227263"/>
            <a:ext cx="3612822" cy="1581190"/>
          </a:xfrm>
          <a:solidFill>
            <a:schemeClr val="accent3">
              <a:lumMod val="60000"/>
              <a:lumOff val="40000"/>
            </a:schemeClr>
          </a:solidFill>
        </p:spPr>
        <p:txBody>
          <a:bodyPr/>
          <a:lstStyle/>
          <a:p>
            <a:r>
              <a:rPr lang="en-US" sz="2400" b="1" dirty="0" smtClean="0"/>
              <a:t>Duncan Campbell Scott, ‘</a:t>
            </a:r>
            <a:r>
              <a:rPr lang="en-US" sz="2400" dirty="0" smtClean="0"/>
              <a:t>Renowned’ Poet, Superintendent of Indian Affairs from 1913-1932</a:t>
            </a:r>
            <a:endParaRPr lang="en-US" sz="2400" dirty="0"/>
          </a:p>
        </p:txBody>
      </p:sp>
      <p:pic>
        <p:nvPicPr>
          <p:cNvPr id="5" name="Picture Placeholder 4"/>
          <p:cNvPicPr>
            <a:picLocks noGrp="1"/>
          </p:cNvPicPr>
          <p:nvPr>
            <p:ph type="pic" idx="1"/>
          </p:nvPr>
        </p:nvPicPr>
        <p:blipFill>
          <a:blip r:embed="rId3" cstate="print">
            <a:extLst>
              <a:ext uri="{28A0092B-C50C-407E-A947-70E740481C1C}">
                <a14:useLocalDpi xmlns:a14="http://schemas.microsoft.com/office/drawing/2010/main" val="0"/>
              </a:ext>
            </a:extLst>
          </a:blip>
          <a:srcRect l="5636" r="5636"/>
          <a:stretch>
            <a:fillRect/>
          </a:stretch>
        </p:blipFill>
        <p:spPr bwMode="auto">
          <a:xfrm>
            <a:off x="4873625" y="381000"/>
            <a:ext cx="3813175" cy="5541211"/>
          </a:xfrm>
          <a:prstGeom prst="rect">
            <a:avLst/>
          </a:prstGeom>
          <a:noFill/>
          <a:ln>
            <a:noFill/>
          </a:ln>
        </p:spPr>
      </p:pic>
      <p:sp>
        <p:nvSpPr>
          <p:cNvPr id="4" name="Text Placeholder 3"/>
          <p:cNvSpPr>
            <a:spLocks noGrp="1"/>
          </p:cNvSpPr>
          <p:nvPr>
            <p:ph type="body" sz="half" idx="2"/>
          </p:nvPr>
        </p:nvSpPr>
        <p:spPr>
          <a:xfrm>
            <a:off x="322263" y="1808453"/>
            <a:ext cx="3613792" cy="5269345"/>
          </a:xfrm>
        </p:spPr>
        <p:txBody>
          <a:bodyPr>
            <a:normAutofit/>
          </a:bodyPr>
          <a:lstStyle/>
          <a:p>
            <a:pPr algn="just">
              <a:lnSpc>
                <a:spcPct val="150000"/>
              </a:lnSpc>
            </a:pPr>
            <a:r>
              <a:rPr lang="en-US" sz="2600" b="1" i="1" dirty="0" smtClean="0">
                <a:solidFill>
                  <a:srgbClr val="000090"/>
                </a:solidFill>
              </a:rPr>
              <a:t>“I want to get rid of the Indian problem. </a:t>
            </a:r>
            <a:r>
              <a:rPr lang="en-US" sz="2600" dirty="0" smtClean="0">
                <a:solidFill>
                  <a:srgbClr val="000090"/>
                </a:solidFill>
              </a:rPr>
              <a:t>Our object is to continue until there is not a single Indian in Canada that has not been absorbed.”</a:t>
            </a:r>
          </a:p>
        </p:txBody>
      </p:sp>
      <p:sp>
        <p:nvSpPr>
          <p:cNvPr id="7" name="Rectangle 6"/>
          <p:cNvSpPr/>
          <p:nvPr/>
        </p:nvSpPr>
        <p:spPr>
          <a:xfrm>
            <a:off x="4572000" y="5921757"/>
            <a:ext cx="4572000" cy="461665"/>
          </a:xfrm>
          <a:prstGeom prst="rect">
            <a:avLst/>
          </a:prstGeom>
        </p:spPr>
        <p:txBody>
          <a:bodyPr>
            <a:spAutoFit/>
          </a:bodyPr>
          <a:lstStyle/>
          <a:p>
            <a:r>
              <a:rPr lang="en-US" sz="1200" b="1" dirty="0"/>
              <a:t>Photo: </a:t>
            </a:r>
            <a:r>
              <a:rPr lang="en-US" sz="1200" dirty="0" err="1"/>
              <a:t>Yousuf</a:t>
            </a:r>
            <a:r>
              <a:rPr lang="en-US" sz="1200" dirty="0"/>
              <a:t> Karsh </a:t>
            </a:r>
            <a:r>
              <a:rPr lang="en-US" sz="1200" b="1" dirty="0"/>
              <a:t>Source: </a:t>
            </a:r>
            <a:r>
              <a:rPr lang="en-US" sz="1200" dirty="0"/>
              <a:t>Library and Archives Canada, PA-165842</a:t>
            </a:r>
          </a:p>
        </p:txBody>
      </p:sp>
    </p:spTree>
    <p:extLst>
      <p:ext uri="{BB962C8B-B14F-4D97-AF65-F5344CB8AC3E}">
        <p14:creationId xmlns:p14="http://schemas.microsoft.com/office/powerpoint/2010/main" val="1891722377"/>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By 1908: IRSs Deemed a Failure</a:t>
            </a:r>
            <a:endParaRPr lang="en-US" b="1" dirty="0"/>
          </a:p>
        </p:txBody>
      </p:sp>
      <p:sp>
        <p:nvSpPr>
          <p:cNvPr id="3" name="Content Placeholder 2"/>
          <p:cNvSpPr>
            <a:spLocks noGrp="1"/>
          </p:cNvSpPr>
          <p:nvPr>
            <p:ph idx="1"/>
          </p:nvPr>
        </p:nvSpPr>
        <p:spPr/>
        <p:txBody>
          <a:bodyPr>
            <a:normAutofit fontScale="92500"/>
          </a:bodyPr>
          <a:lstStyle/>
          <a:p>
            <a:pPr algn="just">
              <a:lnSpc>
                <a:spcPct val="130000"/>
              </a:lnSpc>
            </a:pPr>
            <a:r>
              <a:rPr lang="en-US" dirty="0" smtClean="0">
                <a:solidFill>
                  <a:srgbClr val="660066"/>
                </a:solidFill>
              </a:rPr>
              <a:t>“By 1908, federal Indian Affairs minister Frank Oliver had concluded that ‘the attempt to elevate the Indian by separating the child from his parents and educating him as a white man has turned out to be a </a:t>
            </a:r>
            <a:r>
              <a:rPr lang="en-US" sz="3500" b="1" dirty="0" smtClean="0"/>
              <a:t>deplorable failure.</a:t>
            </a:r>
            <a:r>
              <a:rPr lang="en-US" dirty="0" smtClean="0">
                <a:solidFill>
                  <a:srgbClr val="660066"/>
                </a:solidFill>
              </a:rPr>
              <a:t>’”</a:t>
            </a:r>
          </a:p>
          <a:p>
            <a:pPr algn="just">
              <a:lnSpc>
                <a:spcPct val="130000"/>
              </a:lnSpc>
            </a:pPr>
            <a:r>
              <a:rPr lang="en-US" dirty="0" smtClean="0">
                <a:solidFill>
                  <a:srgbClr val="660066"/>
                </a:solidFill>
              </a:rPr>
              <a:t>Despite this admission, </a:t>
            </a:r>
            <a:r>
              <a:rPr lang="en-US" b="1" dirty="0" smtClean="0">
                <a:solidFill>
                  <a:srgbClr val="660066"/>
                </a:solidFill>
              </a:rPr>
              <a:t>churches and the government continued their ‘civilizing missions.’</a:t>
            </a:r>
            <a:endParaRPr lang="en-US" dirty="0">
              <a:solidFill>
                <a:srgbClr val="660066"/>
              </a:solidFill>
            </a:endParaRPr>
          </a:p>
        </p:txBody>
      </p:sp>
    </p:spTree>
    <p:extLst>
      <p:ext uri="{BB962C8B-B14F-4D97-AF65-F5344CB8AC3E}">
        <p14:creationId xmlns:p14="http://schemas.microsoft.com/office/powerpoint/2010/main" val="214291314"/>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5600" y="1879600"/>
            <a:ext cx="8608268" cy="3467100"/>
          </a:xfrm>
        </p:spPr>
        <p:txBody>
          <a:bodyPr/>
          <a:lstStyle/>
          <a:p>
            <a:pPr lvl="0" algn="just">
              <a:lnSpc>
                <a:spcPct val="100000"/>
              </a:lnSpc>
            </a:pPr>
            <a:r>
              <a:rPr lang="en-CA" sz="3400" b="1" dirty="0" smtClean="0"/>
              <a:t>“Perhaps </a:t>
            </a:r>
            <a:r>
              <a:rPr lang="en-CA" sz="3400" b="1" dirty="0"/>
              <a:t>it has even been assumed that once all Indian children are brought to school and are given a dose of the magic elixir of Canadian education all we and the </a:t>
            </a:r>
            <a:r>
              <a:rPr lang="en-CA" sz="3400" b="1" dirty="0" smtClean="0"/>
              <a:t>sceptics  </a:t>
            </a:r>
            <a:r>
              <a:rPr lang="en-CA" sz="3400" b="1" dirty="0"/>
              <a:t>have to do is sit back and wait for the older uneducated Indian adults to die off and the </a:t>
            </a:r>
            <a:r>
              <a:rPr lang="en-CA" sz="3400" b="1" dirty="0" smtClean="0"/>
              <a:t>‘Indian Problem’ </a:t>
            </a:r>
            <a:r>
              <a:rPr lang="en-CA" sz="3400" b="1" dirty="0"/>
              <a:t>will come to its timely end.” </a:t>
            </a:r>
            <a:r>
              <a:rPr lang="en-CA" sz="3400" b="1" dirty="0" smtClean="0"/>
              <a:t/>
            </a:r>
            <a:br>
              <a:rPr lang="en-CA" sz="3400" b="1" dirty="0" smtClean="0"/>
            </a:br>
            <a:r>
              <a:rPr lang="en-CA" sz="2800" b="1" dirty="0" smtClean="0">
                <a:solidFill>
                  <a:srgbClr val="000090"/>
                </a:solidFill>
              </a:rPr>
              <a:t/>
            </a:r>
            <a:br>
              <a:rPr lang="en-CA" sz="2800" b="1" dirty="0" smtClean="0">
                <a:solidFill>
                  <a:srgbClr val="000090"/>
                </a:solidFill>
              </a:rPr>
            </a:br>
            <a:r>
              <a:rPr lang="en-CA" sz="2800" b="1" dirty="0" smtClean="0">
                <a:solidFill>
                  <a:srgbClr val="000090"/>
                </a:solidFill>
              </a:rPr>
              <a:t/>
            </a:r>
            <a:br>
              <a:rPr lang="en-CA" sz="2800" b="1" dirty="0" smtClean="0">
                <a:solidFill>
                  <a:srgbClr val="000090"/>
                </a:solidFill>
              </a:rPr>
            </a:br>
            <a:r>
              <a:rPr lang="en-CA" sz="1800" b="1" dirty="0" smtClean="0">
                <a:solidFill>
                  <a:srgbClr val="000090"/>
                </a:solidFill>
              </a:rPr>
              <a:t>(Mrs. Mary Anne </a:t>
            </a:r>
            <a:r>
              <a:rPr lang="en-CA" sz="1800" b="1" dirty="0" err="1" smtClean="0">
                <a:solidFill>
                  <a:srgbClr val="000090"/>
                </a:solidFill>
              </a:rPr>
              <a:t>LaVallee</a:t>
            </a:r>
            <a:r>
              <a:rPr lang="en-CA" sz="1800" b="1" dirty="0" smtClean="0">
                <a:solidFill>
                  <a:srgbClr val="000090"/>
                </a:solidFill>
              </a:rPr>
              <a:t>, First Nations Speaker at the National Conference on Indian and Northern Education Saskatoon (1967), p.26</a:t>
            </a:r>
            <a:r>
              <a:rPr lang="en-CA" sz="1800" b="1" dirty="0">
                <a:solidFill>
                  <a:srgbClr val="000090"/>
                </a:solidFill>
              </a:rPr>
              <a:t>.</a:t>
            </a:r>
            <a:r>
              <a:rPr lang="en-US" sz="1800" dirty="0">
                <a:solidFill>
                  <a:srgbClr val="000090"/>
                </a:solidFill>
              </a:rPr>
              <a:t/>
            </a:r>
            <a:br>
              <a:rPr lang="en-US" sz="1800" dirty="0">
                <a:solidFill>
                  <a:srgbClr val="000090"/>
                </a:solidFill>
              </a:rPr>
            </a:br>
            <a:endParaRPr lang="en-US" sz="1800" dirty="0">
              <a:solidFill>
                <a:srgbClr val="000090"/>
              </a:solidFill>
            </a:endParaRPr>
          </a:p>
        </p:txBody>
      </p:sp>
    </p:spTree>
    <p:extLst>
      <p:ext uri="{BB962C8B-B14F-4D97-AF65-F5344CB8AC3E}">
        <p14:creationId xmlns:p14="http://schemas.microsoft.com/office/powerpoint/2010/main" val="4022420663"/>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9984" y="225911"/>
            <a:ext cx="3612822" cy="1536192"/>
          </a:xfrm>
        </p:spPr>
        <p:txBody>
          <a:bodyPr/>
          <a:lstStyle/>
          <a:p>
            <a:r>
              <a:rPr lang="en-US" b="1" dirty="0" smtClean="0">
                <a:solidFill>
                  <a:schemeClr val="accent3"/>
                </a:solidFill>
              </a:rPr>
              <a:t>The Indian Act, 1876</a:t>
            </a:r>
            <a:endParaRPr lang="en-US" b="1" dirty="0">
              <a:solidFill>
                <a:schemeClr val="accent3"/>
              </a:solidFill>
            </a:endParaRPr>
          </a:p>
        </p:txBody>
      </p:sp>
      <p:pic>
        <p:nvPicPr>
          <p:cNvPr id="87044" name="Picture 4" descr="http://b.vimeocdn.com/ts/444/588/444588191_640.jpg"/>
          <p:cNvPicPr>
            <a:picLocks noGrp="1" noChangeAspect="1" noChangeArrowheads="1"/>
          </p:cNvPicPr>
          <p:nvPr>
            <p:ph type="pic" idx="1"/>
          </p:nvPr>
        </p:nvPicPr>
        <p:blipFill>
          <a:blip r:embed="rId3" cstate="print"/>
          <a:srcRect l="31177" r="31177"/>
          <a:stretch>
            <a:fillRect/>
          </a:stretch>
        </p:blipFill>
        <p:spPr bwMode="auto">
          <a:prstGeom prst="rect">
            <a:avLst/>
          </a:prstGeom>
          <a:noFill/>
        </p:spPr>
      </p:pic>
      <p:sp>
        <p:nvSpPr>
          <p:cNvPr id="6" name="Text Placeholder 5"/>
          <p:cNvSpPr>
            <a:spLocks noGrp="1"/>
          </p:cNvSpPr>
          <p:nvPr>
            <p:ph type="body" sz="half" idx="2"/>
          </p:nvPr>
        </p:nvSpPr>
        <p:spPr>
          <a:xfrm>
            <a:off x="379984" y="1762103"/>
            <a:ext cx="3613792" cy="4864608"/>
          </a:xfrm>
        </p:spPr>
        <p:txBody>
          <a:bodyPr>
            <a:normAutofit fontScale="70000" lnSpcReduction="20000"/>
          </a:bodyPr>
          <a:lstStyle/>
          <a:p>
            <a:pPr algn="just">
              <a:lnSpc>
                <a:spcPct val="170000"/>
              </a:lnSpc>
            </a:pPr>
            <a:r>
              <a:rPr lang="en-US" sz="2800" dirty="0" smtClean="0"/>
              <a:t>Passage added in 1920 making it “</a:t>
            </a:r>
            <a:r>
              <a:rPr lang="en-US" sz="2800" b="1" dirty="0" smtClean="0"/>
              <a:t>mandatory for every Indian child to be sent to residential schools upon reaching seven years of age.” </a:t>
            </a:r>
            <a:r>
              <a:rPr lang="en-US" sz="2800" dirty="0" smtClean="0"/>
              <a:t>This made it legal for police, church or government authorities to </a:t>
            </a:r>
            <a:r>
              <a:rPr lang="en-US" sz="2900" b="1" u="sng" dirty="0" smtClean="0"/>
              <a:t>“use whatever force necessary”</a:t>
            </a:r>
            <a:r>
              <a:rPr lang="en-US" sz="2800" b="1" dirty="0" smtClean="0"/>
              <a:t> </a:t>
            </a:r>
            <a:r>
              <a:rPr lang="en-US" sz="2800" dirty="0" smtClean="0"/>
              <a:t>to remove the children from their homes. </a:t>
            </a:r>
            <a:r>
              <a:rPr lang="en-US" sz="2800" b="1" dirty="0" smtClean="0"/>
              <a:t> </a:t>
            </a:r>
            <a:r>
              <a:rPr lang="en-US" sz="4000" b="1" dirty="0" smtClean="0">
                <a:solidFill>
                  <a:schemeClr val="accent3">
                    <a:lumMod val="75000"/>
                  </a:schemeClr>
                </a:solidFill>
              </a:rPr>
              <a:t>Stolen children.</a:t>
            </a:r>
            <a:endParaRPr lang="en-US" sz="4000" dirty="0" smtClean="0">
              <a:solidFill>
                <a:schemeClr val="accent3">
                  <a:lumMod val="75000"/>
                </a:schemeClr>
              </a:solidFill>
            </a:endParaRPr>
          </a:p>
          <a:p>
            <a:pPr>
              <a:lnSpc>
                <a:spcPct val="170000"/>
              </a:lnSpc>
            </a:pP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94301"/>
            <a:ext cx="3612822" cy="1536192"/>
          </a:xfrm>
        </p:spPr>
        <p:txBody>
          <a:bodyPr/>
          <a:lstStyle/>
          <a:p>
            <a:r>
              <a:rPr lang="en-US" b="1" dirty="0" smtClean="0"/>
              <a:t>Tiny Handcuffs for “Indian” children</a:t>
            </a:r>
            <a:endParaRPr lang="en-US" b="1" dirty="0"/>
          </a:p>
        </p:txBody>
      </p:sp>
      <p:pic>
        <p:nvPicPr>
          <p:cNvPr id="107522" name="Picture 2" descr="http://d1jrw5jterzxwu.cloudfront.net/sites/default/files/styles/article_header_image/public/article_media/child_handcuffs.jpg"/>
          <p:cNvPicPr>
            <a:picLocks noGrp="1" noChangeAspect="1" noChangeArrowheads="1"/>
          </p:cNvPicPr>
          <p:nvPr>
            <p:ph type="pic" idx="1"/>
          </p:nvPr>
        </p:nvPicPr>
        <p:blipFill>
          <a:blip r:embed="rId3" cstate="print"/>
          <a:srcRect l="27691" r="27691"/>
          <a:stretch>
            <a:fillRect/>
          </a:stretch>
        </p:blipFill>
        <p:spPr bwMode="auto">
          <a:xfrm>
            <a:off x="4479637" y="258618"/>
            <a:ext cx="4202546" cy="6279325"/>
          </a:xfrm>
          <a:prstGeom prst="rect">
            <a:avLst/>
          </a:prstGeom>
          <a:noFill/>
        </p:spPr>
      </p:pic>
      <p:sp>
        <p:nvSpPr>
          <p:cNvPr id="4" name="Text Placeholder 3"/>
          <p:cNvSpPr>
            <a:spLocks noGrp="1"/>
          </p:cNvSpPr>
          <p:nvPr>
            <p:ph type="body" sz="half" idx="2"/>
          </p:nvPr>
        </p:nvSpPr>
        <p:spPr>
          <a:xfrm>
            <a:off x="381000" y="1929337"/>
            <a:ext cx="3613792" cy="4500897"/>
          </a:xfrm>
        </p:spPr>
        <p:txBody>
          <a:bodyPr>
            <a:normAutofit fontScale="47500" lnSpcReduction="20000"/>
          </a:bodyPr>
          <a:lstStyle/>
          <a:p>
            <a:pPr algn="just">
              <a:lnSpc>
                <a:spcPct val="150000"/>
              </a:lnSpc>
            </a:pPr>
            <a:r>
              <a:rPr lang="en-US" sz="4200" b="1" dirty="0" smtClean="0">
                <a:solidFill>
                  <a:srgbClr val="002060"/>
                </a:solidFill>
              </a:rPr>
              <a:t>The purpose of these tiny handcuffs was to restrain indigenous children when they were being stolen from their homes to be forcibly assimilated at Indian Residential Schools. The objective of these schools was to ‘kill the Indian within the child.’</a:t>
            </a:r>
          </a:p>
          <a:p>
            <a:pPr algn="just">
              <a:lnSpc>
                <a:spcPct val="150000"/>
              </a:lnSpc>
            </a:pPr>
            <a:endParaRPr lang="en-US" b="1" dirty="0" smtClean="0">
              <a:solidFill>
                <a:srgbClr val="002060"/>
              </a:solidFill>
            </a:endParaRPr>
          </a:p>
          <a:p>
            <a:pPr algn="just">
              <a:lnSpc>
                <a:spcPct val="150000"/>
              </a:lnSpc>
            </a:pPr>
            <a:endParaRPr lang="en-US" b="1" dirty="0" smtClean="0">
              <a:solidFill>
                <a:srgbClr val="002060"/>
              </a:solidFill>
            </a:endParaRPr>
          </a:p>
          <a:p>
            <a:pPr algn="just">
              <a:lnSpc>
                <a:spcPct val="110000"/>
              </a:lnSpc>
            </a:pPr>
            <a:endParaRPr lang="en-US" sz="1100" b="1" dirty="0" smtClean="0">
              <a:solidFill>
                <a:srgbClr val="002060"/>
              </a:solidFill>
            </a:endParaRPr>
          </a:p>
          <a:p>
            <a:pPr algn="just">
              <a:lnSpc>
                <a:spcPct val="110000"/>
              </a:lnSpc>
            </a:pPr>
            <a:endParaRPr lang="en-US" sz="1100" b="1" dirty="0">
              <a:solidFill>
                <a:srgbClr val="002060"/>
              </a:solidFill>
            </a:endParaRPr>
          </a:p>
          <a:p>
            <a:pPr algn="just">
              <a:lnSpc>
                <a:spcPct val="110000"/>
              </a:lnSpc>
            </a:pPr>
            <a:endParaRPr lang="en-US" sz="1100" b="1" dirty="0" smtClean="0">
              <a:solidFill>
                <a:srgbClr val="002060"/>
              </a:solidFill>
            </a:endParaRPr>
          </a:p>
          <a:p>
            <a:pPr algn="just">
              <a:lnSpc>
                <a:spcPct val="110000"/>
              </a:lnSpc>
            </a:pPr>
            <a:endParaRPr lang="en-US" sz="1100" b="1"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Civilizing ‘Savage Indian’ Children</a:t>
            </a:r>
            <a:endParaRPr lang="en-US" b="1" dirty="0"/>
          </a:p>
        </p:txBody>
      </p:sp>
      <p:sp>
        <p:nvSpPr>
          <p:cNvPr id="6" name="Content Placeholder 5"/>
          <p:cNvSpPr>
            <a:spLocks noGrp="1"/>
          </p:cNvSpPr>
          <p:nvPr>
            <p:ph idx="1"/>
          </p:nvPr>
        </p:nvSpPr>
        <p:spPr>
          <a:xfrm>
            <a:off x="293096" y="1761565"/>
            <a:ext cx="8744046" cy="4881216"/>
          </a:xfrm>
        </p:spPr>
        <p:txBody>
          <a:bodyPr>
            <a:normAutofit fontScale="92500" lnSpcReduction="20000"/>
          </a:bodyPr>
          <a:lstStyle/>
          <a:p>
            <a:r>
              <a:rPr lang="en-US" b="1" dirty="0" smtClean="0">
                <a:solidFill>
                  <a:schemeClr val="accent3">
                    <a:lumMod val="75000"/>
                  </a:schemeClr>
                </a:solidFill>
              </a:rPr>
              <a:t>When indigenous children entered Indian Residential Schools, they:</a:t>
            </a:r>
          </a:p>
          <a:p>
            <a:pPr lvl="1"/>
            <a:r>
              <a:rPr lang="en-US" dirty="0" smtClean="0">
                <a:solidFill>
                  <a:schemeClr val="accent3">
                    <a:lumMod val="75000"/>
                  </a:schemeClr>
                </a:solidFill>
              </a:rPr>
              <a:t>Were immediately stripped of any native clothing</a:t>
            </a:r>
          </a:p>
          <a:p>
            <a:pPr lvl="1"/>
            <a:r>
              <a:rPr lang="en-US" dirty="0" smtClean="0">
                <a:solidFill>
                  <a:schemeClr val="accent3">
                    <a:lumMod val="75000"/>
                  </a:schemeClr>
                </a:solidFill>
              </a:rPr>
              <a:t>Had their hair shorn, were violently scrubbed down</a:t>
            </a:r>
          </a:p>
          <a:p>
            <a:pPr lvl="1"/>
            <a:r>
              <a:rPr lang="en-US" dirty="0" smtClean="0">
                <a:solidFill>
                  <a:schemeClr val="accent3">
                    <a:lumMod val="75000"/>
                  </a:schemeClr>
                </a:solidFill>
              </a:rPr>
              <a:t>Were not permitted to speak their own languages</a:t>
            </a:r>
          </a:p>
          <a:p>
            <a:pPr lvl="1"/>
            <a:r>
              <a:rPr lang="en-US" dirty="0" smtClean="0">
                <a:solidFill>
                  <a:schemeClr val="accent3">
                    <a:lumMod val="75000"/>
                  </a:schemeClr>
                </a:solidFill>
              </a:rPr>
              <a:t>Were given ‘new’ Christian names </a:t>
            </a:r>
            <a:r>
              <a:rPr lang="en-US" b="1" u="sng" dirty="0" smtClean="0">
                <a:solidFill>
                  <a:schemeClr val="accent3">
                    <a:lumMod val="75000"/>
                  </a:schemeClr>
                </a:solidFill>
              </a:rPr>
              <a:t>AND were numbered</a:t>
            </a:r>
          </a:p>
          <a:p>
            <a:pPr lvl="1"/>
            <a:r>
              <a:rPr lang="en-US" dirty="0" smtClean="0">
                <a:solidFill>
                  <a:schemeClr val="accent3">
                    <a:lumMod val="75000"/>
                  </a:schemeClr>
                </a:solidFill>
              </a:rPr>
              <a:t>Were not allowed to follow any native customs, or to speak of them</a:t>
            </a:r>
          </a:p>
          <a:p>
            <a:pPr lvl="1"/>
            <a:r>
              <a:rPr lang="en-US" dirty="0" smtClean="0">
                <a:solidFill>
                  <a:schemeClr val="accent3">
                    <a:lumMod val="75000"/>
                  </a:schemeClr>
                </a:solidFill>
              </a:rPr>
              <a:t>Male and female siblings were segregated</a:t>
            </a:r>
          </a:p>
          <a:p>
            <a:pPr lvl="1"/>
            <a:r>
              <a:rPr lang="en-US" b="1" u="sng" dirty="0" smtClean="0">
                <a:solidFill>
                  <a:schemeClr val="accent2">
                    <a:lumMod val="75000"/>
                  </a:schemeClr>
                </a:solidFill>
              </a:rPr>
              <a:t>PUNISHMENT FOR ANY DISPLAY OF INDIGENEITY WAS OFTEN BRUTAL AND DEADLY (PHYSICALLY OR PSYCHOLOGICALLY)</a:t>
            </a:r>
          </a:p>
          <a:p>
            <a:pPr lvl="1"/>
            <a:r>
              <a:rPr lang="en-US" sz="3600" b="1" dirty="0" smtClean="0"/>
              <a:t>SOUNDS LIKE GENOCIDE</a:t>
            </a:r>
            <a:endParaRPr lang="en-US" sz="3600" b="1" dirty="0"/>
          </a:p>
        </p:txBody>
      </p:sp>
    </p:spTree>
    <p:extLst>
      <p:ext uri="{BB962C8B-B14F-4D97-AF65-F5344CB8AC3E}">
        <p14:creationId xmlns:p14="http://schemas.microsoft.com/office/powerpoint/2010/main" val="3288770366"/>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124" y="40341"/>
            <a:ext cx="9021876" cy="1411941"/>
          </a:xfrm>
        </p:spPr>
        <p:txBody>
          <a:bodyPr/>
          <a:lstStyle/>
          <a:p>
            <a:pPr>
              <a:lnSpc>
                <a:spcPct val="100000"/>
              </a:lnSpc>
            </a:pPr>
            <a:r>
              <a:rPr lang="en-US" sz="3200" b="1" dirty="0" smtClean="0"/>
              <a:t>Convention on the Prevention and Punishment of the Crime of Genocide, </a:t>
            </a:r>
            <a:br>
              <a:rPr lang="en-US" sz="3200" b="1" dirty="0" smtClean="0"/>
            </a:br>
            <a:r>
              <a:rPr lang="en-US" sz="3200" b="1" dirty="0" smtClean="0"/>
              <a:t>Article 2</a:t>
            </a:r>
            <a:endParaRPr lang="en-US" sz="3200" b="1" dirty="0"/>
          </a:p>
        </p:txBody>
      </p:sp>
      <p:sp>
        <p:nvSpPr>
          <p:cNvPr id="3" name="Content Placeholder 2"/>
          <p:cNvSpPr>
            <a:spLocks noGrp="1"/>
          </p:cNvSpPr>
          <p:nvPr>
            <p:ph idx="1"/>
          </p:nvPr>
        </p:nvSpPr>
        <p:spPr>
          <a:xfrm>
            <a:off x="307474" y="1564105"/>
            <a:ext cx="8055476" cy="5160211"/>
          </a:xfrm>
        </p:spPr>
        <p:txBody>
          <a:bodyPr>
            <a:normAutofit fontScale="62500" lnSpcReduction="20000"/>
          </a:bodyPr>
          <a:lstStyle/>
          <a:p>
            <a:r>
              <a:rPr lang="en-US" i="1" dirty="0">
                <a:solidFill>
                  <a:srgbClr val="002060"/>
                </a:solidFill>
              </a:rPr>
              <a:t>Adopted by Resolution 260 (III) A of the United Nations General Assembly on 9 December 1948</a:t>
            </a:r>
            <a:r>
              <a:rPr lang="en-US" i="1" dirty="0" smtClean="0">
                <a:solidFill>
                  <a:srgbClr val="002060"/>
                </a:solidFill>
              </a:rPr>
              <a:t>. </a:t>
            </a:r>
            <a:r>
              <a:rPr lang="en-US" b="1" i="1" dirty="0" smtClean="0">
                <a:solidFill>
                  <a:srgbClr val="002060"/>
                </a:solidFill>
              </a:rPr>
              <a:t>Canada became a signatory to the Convention in Nov. 1949.</a:t>
            </a:r>
            <a:endParaRPr lang="en-US" b="1" dirty="0">
              <a:solidFill>
                <a:srgbClr val="002060"/>
              </a:solidFill>
            </a:endParaRPr>
          </a:p>
          <a:p>
            <a:r>
              <a:rPr lang="en-US" b="1" dirty="0">
                <a:solidFill>
                  <a:srgbClr val="002060"/>
                </a:solidFill>
              </a:rPr>
              <a:t>Article 2</a:t>
            </a:r>
          </a:p>
          <a:p>
            <a:r>
              <a:rPr lang="en-US" dirty="0">
                <a:solidFill>
                  <a:srgbClr val="002060"/>
                </a:solidFill>
              </a:rPr>
              <a:t>In the present Convention, genocide means any of the following acts committed with intent to destroy, in whole or in part, </a:t>
            </a:r>
            <a:r>
              <a:rPr lang="en-US" b="1" dirty="0">
                <a:solidFill>
                  <a:srgbClr val="002060"/>
                </a:solidFill>
              </a:rPr>
              <a:t>a national, ethnical, racial </a:t>
            </a:r>
            <a:r>
              <a:rPr lang="en-US" dirty="0">
                <a:solidFill>
                  <a:srgbClr val="002060"/>
                </a:solidFill>
              </a:rPr>
              <a:t>or religious group, as such:</a:t>
            </a:r>
          </a:p>
          <a:p>
            <a:r>
              <a:rPr lang="en-US" dirty="0" smtClean="0">
                <a:solidFill>
                  <a:srgbClr val="002060"/>
                </a:solidFill>
              </a:rPr>
              <a:t>(a) </a:t>
            </a:r>
            <a:r>
              <a:rPr lang="en-US" b="1" dirty="0" smtClean="0">
                <a:solidFill>
                  <a:srgbClr val="002060"/>
                </a:solidFill>
              </a:rPr>
              <a:t>Killing members of the group; </a:t>
            </a:r>
          </a:p>
          <a:p>
            <a:r>
              <a:rPr lang="en-US" dirty="0" smtClean="0">
                <a:solidFill>
                  <a:srgbClr val="002060"/>
                </a:solidFill>
              </a:rPr>
              <a:t>(</a:t>
            </a:r>
            <a:r>
              <a:rPr lang="en-US" dirty="0">
                <a:solidFill>
                  <a:srgbClr val="002060"/>
                </a:solidFill>
              </a:rPr>
              <a:t>b) </a:t>
            </a:r>
            <a:r>
              <a:rPr lang="en-US" b="1" dirty="0" smtClean="0">
                <a:solidFill>
                  <a:srgbClr val="002060"/>
                </a:solidFill>
              </a:rPr>
              <a:t>Causing serious bodily or mental harm to members of the group</a:t>
            </a:r>
          </a:p>
          <a:p>
            <a:r>
              <a:rPr lang="en-US" dirty="0" smtClean="0">
                <a:solidFill>
                  <a:srgbClr val="002060"/>
                </a:solidFill>
              </a:rPr>
              <a:t>(c) </a:t>
            </a:r>
            <a:r>
              <a:rPr lang="en-US" b="1" dirty="0" smtClean="0">
                <a:solidFill>
                  <a:srgbClr val="002060"/>
                </a:solidFill>
              </a:rPr>
              <a:t>Deliberately inflicting on the group conditions of life calculated to bring about its physical destruction in whole </a:t>
            </a:r>
            <a:r>
              <a:rPr lang="en-US" sz="3800" b="1" u="sng" dirty="0" smtClean="0">
                <a:solidFill>
                  <a:srgbClr val="002060"/>
                </a:solidFill>
              </a:rPr>
              <a:t>or in part; </a:t>
            </a:r>
          </a:p>
          <a:p>
            <a:r>
              <a:rPr lang="en-US" dirty="0" smtClean="0">
                <a:solidFill>
                  <a:srgbClr val="002060"/>
                </a:solidFill>
              </a:rPr>
              <a:t>(</a:t>
            </a:r>
            <a:r>
              <a:rPr lang="en-US" dirty="0">
                <a:solidFill>
                  <a:srgbClr val="002060"/>
                </a:solidFill>
              </a:rPr>
              <a:t>d) </a:t>
            </a:r>
            <a:r>
              <a:rPr lang="en-US" b="1" dirty="0">
                <a:solidFill>
                  <a:srgbClr val="002060"/>
                </a:solidFill>
              </a:rPr>
              <a:t>Imposing measures intended to prevent births within the group; </a:t>
            </a:r>
            <a:endParaRPr lang="en-US" b="1" dirty="0" smtClean="0">
              <a:solidFill>
                <a:srgbClr val="002060"/>
              </a:solidFill>
            </a:endParaRPr>
          </a:p>
          <a:p>
            <a:r>
              <a:rPr lang="en-US" dirty="0" smtClean="0">
                <a:solidFill>
                  <a:srgbClr val="002060"/>
                </a:solidFill>
              </a:rPr>
              <a:t>(</a:t>
            </a:r>
            <a:r>
              <a:rPr lang="en-US" dirty="0">
                <a:solidFill>
                  <a:srgbClr val="002060"/>
                </a:solidFill>
              </a:rPr>
              <a:t>e) </a:t>
            </a:r>
            <a:r>
              <a:rPr lang="en-US" b="1" dirty="0">
                <a:solidFill>
                  <a:srgbClr val="002060"/>
                </a:solidFill>
              </a:rPr>
              <a:t>Forcibly transferring children of the group to another group.</a:t>
            </a:r>
          </a:p>
        </p:txBody>
      </p:sp>
    </p:spTree>
    <p:extLst>
      <p:ext uri="{BB962C8B-B14F-4D97-AF65-F5344CB8AC3E}">
        <p14:creationId xmlns:p14="http://schemas.microsoft.com/office/powerpoint/2010/main" val="2675233787"/>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336" y="40341"/>
            <a:ext cx="8853956" cy="1411941"/>
          </a:xfrm>
        </p:spPr>
        <p:txBody>
          <a:bodyPr/>
          <a:lstStyle/>
          <a:p>
            <a:pPr>
              <a:lnSpc>
                <a:spcPct val="100000"/>
              </a:lnSpc>
            </a:pPr>
            <a:r>
              <a:rPr lang="en-US" sz="3600" b="1" dirty="0" smtClean="0"/>
              <a:t>The </a:t>
            </a:r>
            <a:r>
              <a:rPr lang="en-US" sz="3600" b="1" dirty="0" err="1" smtClean="0"/>
              <a:t>Lactification</a:t>
            </a:r>
            <a:r>
              <a:rPr lang="en-US" sz="3600" b="1" dirty="0" smtClean="0"/>
              <a:t> of Consciousness and the </a:t>
            </a:r>
            <a:r>
              <a:rPr lang="en-US" sz="3600" b="1" dirty="0" err="1" smtClean="0"/>
              <a:t>Epidermalization</a:t>
            </a:r>
            <a:r>
              <a:rPr lang="en-US" sz="3600" b="1" dirty="0" smtClean="0"/>
              <a:t> of Inferiority</a:t>
            </a:r>
            <a:endParaRPr lang="en-US" sz="3600" b="1" dirty="0"/>
          </a:p>
        </p:txBody>
      </p:sp>
      <p:sp>
        <p:nvSpPr>
          <p:cNvPr id="3" name="Content Placeholder 2"/>
          <p:cNvSpPr>
            <a:spLocks noGrp="1"/>
          </p:cNvSpPr>
          <p:nvPr>
            <p:ph idx="1"/>
          </p:nvPr>
        </p:nvSpPr>
        <p:spPr>
          <a:xfrm>
            <a:off x="792162" y="1761565"/>
            <a:ext cx="7570787" cy="4759106"/>
          </a:xfrm>
        </p:spPr>
        <p:txBody>
          <a:bodyPr>
            <a:normAutofit fontScale="85000" lnSpcReduction="20000"/>
          </a:bodyPr>
          <a:lstStyle/>
          <a:p>
            <a:r>
              <a:rPr lang="en-US" sz="3100" b="1" dirty="0" smtClean="0"/>
              <a:t>Fanon in </a:t>
            </a:r>
            <a:r>
              <a:rPr lang="en-US" sz="3100" b="1" i="1" dirty="0"/>
              <a:t>Black Skin, White </a:t>
            </a:r>
            <a:r>
              <a:rPr lang="en-US" sz="3100" b="1" i="1" dirty="0" smtClean="0"/>
              <a:t>Masks, </a:t>
            </a:r>
            <a:r>
              <a:rPr lang="en-US" sz="3100" b="1" dirty="0" smtClean="0"/>
              <a:t>upheld that:</a:t>
            </a:r>
          </a:p>
          <a:p>
            <a:pPr algn="just"/>
            <a:r>
              <a:rPr lang="en-CA" b="1" dirty="0" smtClean="0">
                <a:solidFill>
                  <a:srgbClr val="000090"/>
                </a:solidFill>
              </a:rPr>
              <a:t>The </a:t>
            </a:r>
            <a:r>
              <a:rPr lang="en-CA" b="1" u="sng" dirty="0" err="1">
                <a:solidFill>
                  <a:srgbClr val="000090"/>
                </a:solidFill>
              </a:rPr>
              <a:t>l</a:t>
            </a:r>
            <a:r>
              <a:rPr lang="en-CA" b="1" u="sng" dirty="0" err="1" smtClean="0">
                <a:solidFill>
                  <a:srgbClr val="000090"/>
                </a:solidFill>
              </a:rPr>
              <a:t>actification</a:t>
            </a:r>
            <a:r>
              <a:rPr lang="en-CA" b="1" u="sng" dirty="0" smtClean="0">
                <a:solidFill>
                  <a:srgbClr val="000090"/>
                </a:solidFill>
              </a:rPr>
              <a:t> </a:t>
            </a:r>
            <a:r>
              <a:rPr lang="en-CA" b="1" u="sng" dirty="0">
                <a:solidFill>
                  <a:srgbClr val="000090"/>
                </a:solidFill>
              </a:rPr>
              <a:t>of consciousness </a:t>
            </a:r>
            <a:r>
              <a:rPr lang="en-CA" dirty="0">
                <a:solidFill>
                  <a:srgbClr val="000090"/>
                </a:solidFill>
              </a:rPr>
              <a:t>refers to embedded beliefs of the enslaved, beliefs that have been beaten into </a:t>
            </a:r>
            <a:r>
              <a:rPr lang="en-CA" dirty="0" smtClean="0">
                <a:solidFill>
                  <a:srgbClr val="000090"/>
                </a:solidFill>
              </a:rPr>
              <a:t>a colonized (peoples) </a:t>
            </a:r>
            <a:r>
              <a:rPr lang="en-CA" dirty="0">
                <a:solidFill>
                  <a:srgbClr val="000090"/>
                </a:solidFill>
              </a:rPr>
              <a:t>with the objective of ensuring that they will never forget their place in a hierarchal and pluralized society based on socially constructed racial differences. </a:t>
            </a:r>
            <a:endParaRPr lang="en-CA" dirty="0" smtClean="0">
              <a:solidFill>
                <a:srgbClr val="000090"/>
              </a:solidFill>
            </a:endParaRPr>
          </a:p>
          <a:p>
            <a:pPr algn="just"/>
            <a:r>
              <a:rPr lang="en-CA" dirty="0" smtClean="0">
                <a:solidFill>
                  <a:schemeClr val="accent2">
                    <a:lumMod val="50000"/>
                  </a:schemeClr>
                </a:solidFill>
              </a:rPr>
              <a:t>The </a:t>
            </a:r>
            <a:r>
              <a:rPr lang="en-CA" b="1" u="sng" dirty="0" err="1">
                <a:solidFill>
                  <a:schemeClr val="accent2">
                    <a:lumMod val="50000"/>
                  </a:schemeClr>
                </a:solidFill>
              </a:rPr>
              <a:t>epidermalization</a:t>
            </a:r>
            <a:r>
              <a:rPr lang="en-CA" b="1" u="sng" dirty="0">
                <a:solidFill>
                  <a:schemeClr val="accent2">
                    <a:lumMod val="50000"/>
                  </a:schemeClr>
                </a:solidFill>
              </a:rPr>
              <a:t> of inferiority</a:t>
            </a:r>
            <a:r>
              <a:rPr lang="en-CA" b="1" dirty="0">
                <a:solidFill>
                  <a:schemeClr val="accent2">
                    <a:lumMod val="50000"/>
                  </a:schemeClr>
                </a:solidFill>
              </a:rPr>
              <a:t> </a:t>
            </a:r>
            <a:r>
              <a:rPr lang="en-CA" dirty="0">
                <a:solidFill>
                  <a:schemeClr val="accent2">
                    <a:lumMod val="50000"/>
                  </a:schemeClr>
                </a:solidFill>
              </a:rPr>
              <a:t>is the internalization of the belief of what the colonizer has espoused for centuries: that </a:t>
            </a:r>
            <a:r>
              <a:rPr lang="en-CA" dirty="0" smtClean="0">
                <a:solidFill>
                  <a:schemeClr val="accent2">
                    <a:lumMod val="50000"/>
                  </a:schemeClr>
                </a:solidFill>
              </a:rPr>
              <a:t>the</a:t>
            </a:r>
            <a:r>
              <a:rPr lang="en-CA" dirty="0" smtClean="0">
                <a:solidFill>
                  <a:srgbClr val="7B6100"/>
                </a:solidFill>
              </a:rPr>
              <a:t> </a:t>
            </a:r>
            <a:r>
              <a:rPr lang="en-CA" dirty="0" err="1" smtClean="0">
                <a:solidFill>
                  <a:srgbClr val="7B6100"/>
                </a:solidFill>
              </a:rPr>
              <a:t>racialized</a:t>
            </a:r>
            <a:r>
              <a:rPr lang="en-CA" dirty="0" smtClean="0">
                <a:solidFill>
                  <a:srgbClr val="7B6100"/>
                </a:solidFill>
              </a:rPr>
              <a:t> </a:t>
            </a:r>
            <a:r>
              <a:rPr lang="en-CA" dirty="0" smtClean="0">
                <a:solidFill>
                  <a:schemeClr val="accent2">
                    <a:lumMod val="50000"/>
                  </a:schemeClr>
                </a:solidFill>
              </a:rPr>
              <a:t>other (e.g. African, indigenous societies) </a:t>
            </a:r>
            <a:r>
              <a:rPr lang="en-CA" dirty="0">
                <a:solidFill>
                  <a:schemeClr val="accent2">
                    <a:lumMod val="50000"/>
                  </a:schemeClr>
                </a:solidFill>
              </a:rPr>
              <a:t>is inferior to the European and the Westerner precisely because of her </a:t>
            </a:r>
            <a:r>
              <a:rPr lang="en-CA" dirty="0" smtClean="0">
                <a:solidFill>
                  <a:schemeClr val="accent2">
                    <a:lumMod val="50000"/>
                  </a:schemeClr>
                </a:solidFill>
              </a:rPr>
              <a:t>skin </a:t>
            </a:r>
            <a:r>
              <a:rPr lang="en-CA" dirty="0">
                <a:solidFill>
                  <a:schemeClr val="accent2">
                    <a:lumMod val="50000"/>
                  </a:schemeClr>
                </a:solidFill>
              </a:rPr>
              <a:t>color. </a:t>
            </a:r>
            <a:endParaRPr lang="en-US" dirty="0">
              <a:solidFill>
                <a:schemeClr val="accent2">
                  <a:lumMod val="50000"/>
                </a:schemeClr>
              </a:solidFill>
            </a:endParaRPr>
          </a:p>
        </p:txBody>
      </p:sp>
    </p:spTree>
    <p:extLst>
      <p:ext uri="{BB962C8B-B14F-4D97-AF65-F5344CB8AC3E}">
        <p14:creationId xmlns:p14="http://schemas.microsoft.com/office/powerpoint/2010/main" val="2909657137"/>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4335386" cy="1536192"/>
          </a:xfrm>
        </p:spPr>
        <p:txBody>
          <a:bodyPr/>
          <a:lstStyle/>
          <a:p>
            <a:r>
              <a:rPr lang="en-US" sz="2800" b="1" dirty="0" smtClean="0"/>
              <a:t>CIVILIZING PUNISHMENTS FOR DISPLAYS OF ‘SAVAGE’ INDIGENEITY</a:t>
            </a:r>
            <a:endParaRPr lang="en-US" sz="2800" b="1" dirty="0"/>
          </a:p>
        </p:txBody>
      </p:sp>
      <p:pic>
        <p:nvPicPr>
          <p:cNvPr id="8" name="Picture Placeholder 7"/>
          <p:cNvPicPr>
            <a:picLocks noGrp="1" noChangeAspect="1"/>
          </p:cNvPicPr>
          <p:nvPr>
            <p:ph type="pic" idx="1"/>
          </p:nvPr>
        </p:nvPicPr>
        <p:blipFill>
          <a:blip r:embed="rId3"/>
          <a:srcRect l="6114" r="6114"/>
          <a:stretch>
            <a:fillRect/>
          </a:stretch>
        </p:blipFill>
        <p:spPr/>
      </p:pic>
      <p:sp>
        <p:nvSpPr>
          <p:cNvPr id="6" name="Text Placeholder 5"/>
          <p:cNvSpPr>
            <a:spLocks noGrp="1"/>
          </p:cNvSpPr>
          <p:nvPr>
            <p:ph type="body" sz="half" idx="2"/>
          </p:nvPr>
        </p:nvSpPr>
        <p:spPr>
          <a:xfrm>
            <a:off x="379984" y="1536191"/>
            <a:ext cx="3613792" cy="5169271"/>
          </a:xfrm>
        </p:spPr>
        <p:txBody>
          <a:bodyPr>
            <a:normAutofit lnSpcReduction="10000"/>
          </a:bodyPr>
          <a:lstStyle/>
          <a:p>
            <a:pPr algn="l"/>
            <a:r>
              <a:rPr lang="en-US" b="1" dirty="0" smtClean="0"/>
              <a:t>INCLUDED (but not limited to):</a:t>
            </a:r>
          </a:p>
          <a:p>
            <a:pPr marL="285750" indent="-285750" algn="l">
              <a:buFont typeface="Wingdings" charset="2"/>
              <a:buChar char="§"/>
            </a:pPr>
            <a:r>
              <a:rPr lang="en-US" dirty="0" smtClean="0">
                <a:solidFill>
                  <a:schemeClr val="accent3">
                    <a:lumMod val="50000"/>
                  </a:schemeClr>
                </a:solidFill>
              </a:rPr>
              <a:t>Brutal beatings</a:t>
            </a:r>
          </a:p>
          <a:p>
            <a:pPr marL="285750" indent="-285750" algn="l">
              <a:buFont typeface="Wingdings" charset="2"/>
              <a:buChar char="§"/>
            </a:pPr>
            <a:r>
              <a:rPr lang="en-US" dirty="0" smtClean="0">
                <a:solidFill>
                  <a:schemeClr val="accent3">
                    <a:lumMod val="50000"/>
                  </a:schemeClr>
                </a:solidFill>
              </a:rPr>
              <a:t>Sexual assault/rape/sodomy</a:t>
            </a:r>
          </a:p>
          <a:p>
            <a:pPr marL="285750" indent="-285750" algn="l">
              <a:buFont typeface="Wingdings" charset="2"/>
              <a:buChar char="§"/>
            </a:pPr>
            <a:r>
              <a:rPr lang="en-US" dirty="0" smtClean="0">
                <a:solidFill>
                  <a:schemeClr val="accent3">
                    <a:lumMod val="50000"/>
                  </a:schemeClr>
                </a:solidFill>
              </a:rPr>
              <a:t>Starvation, malnutrition*</a:t>
            </a:r>
          </a:p>
          <a:p>
            <a:pPr marL="285750" indent="-285750" algn="l">
              <a:buFont typeface="Wingdings" charset="2"/>
              <a:buChar char="§"/>
            </a:pPr>
            <a:r>
              <a:rPr lang="en-US" dirty="0" smtClean="0">
                <a:solidFill>
                  <a:schemeClr val="accent3">
                    <a:lumMod val="50000"/>
                  </a:schemeClr>
                </a:solidFill>
              </a:rPr>
              <a:t>Needles pierced through tongues for speaking native languages</a:t>
            </a:r>
          </a:p>
          <a:p>
            <a:pPr marL="285750" indent="-285750" algn="l">
              <a:buFont typeface="Wingdings" charset="2"/>
              <a:buChar char="§"/>
            </a:pPr>
            <a:r>
              <a:rPr lang="en-US" dirty="0" smtClean="0">
                <a:solidFill>
                  <a:schemeClr val="accent3">
                    <a:lumMod val="50000"/>
                  </a:schemeClr>
                </a:solidFill>
              </a:rPr>
              <a:t>Forced literally to hold tongues for hours if unable to speak English, or if having spoken a native language (hence the term ‘hold your tongue’)</a:t>
            </a:r>
          </a:p>
          <a:p>
            <a:pPr marL="285750" indent="-285750" algn="l">
              <a:buFont typeface="Wingdings" charset="2"/>
              <a:buChar char="§"/>
            </a:pPr>
            <a:r>
              <a:rPr lang="en-US" dirty="0" smtClean="0">
                <a:solidFill>
                  <a:schemeClr val="accent3">
                    <a:lumMod val="50000"/>
                  </a:schemeClr>
                </a:solidFill>
              </a:rPr>
              <a:t>Forced to kneel for many hours, at times all night, on hard floors</a:t>
            </a:r>
          </a:p>
          <a:p>
            <a:pPr marL="285750" indent="-285750" algn="l">
              <a:buFont typeface="Wingdings" charset="2"/>
              <a:buChar char="§"/>
            </a:pPr>
            <a:r>
              <a:rPr lang="en-US" dirty="0" smtClean="0">
                <a:solidFill>
                  <a:schemeClr val="accent3">
                    <a:lumMod val="50000"/>
                  </a:schemeClr>
                </a:solidFill>
              </a:rPr>
              <a:t>Solitary confinement for extended periods of time*</a:t>
            </a:r>
          </a:p>
          <a:p>
            <a:pPr marL="285750" indent="-285750" algn="l">
              <a:buFont typeface="Wingdings" charset="2"/>
              <a:buChar char="§"/>
            </a:pPr>
            <a:r>
              <a:rPr lang="en-US" dirty="0" smtClean="0">
                <a:solidFill>
                  <a:schemeClr val="accent3">
                    <a:lumMod val="50000"/>
                  </a:schemeClr>
                </a:solidFill>
              </a:rPr>
              <a:t>Murder</a:t>
            </a:r>
            <a:endParaRPr lang="en-US" dirty="0">
              <a:solidFill>
                <a:schemeClr val="accent3">
                  <a:lumMod val="50000"/>
                </a:schemeClr>
              </a:solidFill>
            </a:endParaRPr>
          </a:p>
        </p:txBody>
      </p:sp>
      <p:sp>
        <p:nvSpPr>
          <p:cNvPr id="7" name="Rectangle 6"/>
          <p:cNvSpPr/>
          <p:nvPr/>
        </p:nvSpPr>
        <p:spPr>
          <a:xfrm>
            <a:off x="4462089" y="6243798"/>
            <a:ext cx="4572000" cy="461665"/>
          </a:xfrm>
          <a:prstGeom prst="rect">
            <a:avLst/>
          </a:prstGeom>
        </p:spPr>
        <p:txBody>
          <a:bodyPr>
            <a:spAutoFit/>
          </a:bodyPr>
          <a:lstStyle/>
          <a:p>
            <a:r>
              <a:rPr lang="en-US" sz="1200" dirty="0">
                <a:solidFill>
                  <a:schemeClr val="accent2">
                    <a:lumMod val="75000"/>
                  </a:schemeClr>
                </a:solidFill>
              </a:rPr>
              <a:t>http://</a:t>
            </a:r>
            <a:r>
              <a:rPr lang="en-US" sz="1200" dirty="0" err="1">
                <a:solidFill>
                  <a:schemeClr val="accent2">
                    <a:lumMod val="75000"/>
                  </a:schemeClr>
                </a:solidFill>
              </a:rPr>
              <a:t>www.corbisimages.com</a:t>
            </a:r>
            <a:r>
              <a:rPr lang="en-US" sz="1200" dirty="0">
                <a:solidFill>
                  <a:schemeClr val="accent2">
                    <a:lumMod val="75000"/>
                  </a:schemeClr>
                </a:solidFill>
              </a:rPr>
              <a:t>/images/Corbis-DS002262.jpg?size=67&amp;uid=2819879c-9364-40ef-a742-c029f31e8c31</a:t>
            </a:r>
          </a:p>
        </p:txBody>
      </p:sp>
    </p:spTree>
    <p:extLst>
      <p:ext uri="{BB962C8B-B14F-4D97-AF65-F5344CB8AC3E}">
        <p14:creationId xmlns:p14="http://schemas.microsoft.com/office/powerpoint/2010/main" val="3692168811"/>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3340" y="381001"/>
            <a:ext cx="6913259" cy="6115248"/>
          </a:xfrm>
          <a:prstGeom prst="rect">
            <a:avLst/>
          </a:prstGeom>
        </p:spPr>
      </p:pic>
      <p:sp>
        <p:nvSpPr>
          <p:cNvPr id="5" name="Vertical Title 4"/>
          <p:cNvSpPr>
            <a:spLocks noGrp="1"/>
          </p:cNvSpPr>
          <p:nvPr>
            <p:ph type="title" orient="vert"/>
          </p:nvPr>
        </p:nvSpPr>
        <p:spPr/>
        <p:txBody>
          <a:bodyPr/>
          <a:lstStyle/>
          <a:p>
            <a:r>
              <a:rPr lang="en-US" dirty="0" smtClean="0"/>
              <a:t>Whipped into Submission</a:t>
            </a:r>
            <a:endParaRPr lang="en-US" dirty="0"/>
          </a:p>
        </p:txBody>
      </p:sp>
      <p:sp>
        <p:nvSpPr>
          <p:cNvPr id="6" name="Vertical Text Placeholder 5"/>
          <p:cNvSpPr>
            <a:spLocks noGrp="1"/>
          </p:cNvSpPr>
          <p:nvPr>
            <p:ph type="body" orient="vert" idx="1"/>
          </p:nvPr>
        </p:nvSpPr>
        <p:spPr/>
        <p:txBody>
          <a:bodyPr/>
          <a:lstStyle/>
          <a:p>
            <a:pPr marL="0" indent="0">
              <a:buNone/>
            </a:pPr>
            <a:r>
              <a:rPr lang="en-US" b="1" dirty="0" smtClean="0"/>
              <a:t>One tool of ‘</a:t>
            </a:r>
            <a:r>
              <a:rPr lang="en-US" b="1" dirty="0" err="1" smtClean="0"/>
              <a:t>civilisation</a:t>
            </a:r>
            <a:r>
              <a:rPr lang="en-US" dirty="0" smtClean="0"/>
              <a:t>’</a:t>
            </a:r>
            <a:endParaRPr lang="en-US" dirty="0"/>
          </a:p>
        </p:txBody>
      </p:sp>
    </p:spTree>
    <p:extLst>
      <p:ext uri="{BB962C8B-B14F-4D97-AF65-F5344CB8AC3E}">
        <p14:creationId xmlns:p14="http://schemas.microsoft.com/office/powerpoint/2010/main" val="525491918"/>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984" y="138545"/>
            <a:ext cx="3612822" cy="1536192"/>
          </a:xfrm>
        </p:spPr>
        <p:txBody>
          <a:bodyPr/>
          <a:lstStyle/>
          <a:p>
            <a:r>
              <a:rPr lang="en-US" sz="2800" b="1" dirty="0" smtClean="0"/>
              <a:t>Duncan Campbell Scott, Guilty of Attempts at Genocide</a:t>
            </a:r>
            <a:endParaRPr lang="en-US" sz="2800" b="1" dirty="0"/>
          </a:p>
        </p:txBody>
      </p:sp>
      <p:sp>
        <p:nvSpPr>
          <p:cNvPr id="4" name="Text Placeholder 3"/>
          <p:cNvSpPr>
            <a:spLocks noGrp="1"/>
          </p:cNvSpPr>
          <p:nvPr>
            <p:ph type="body" sz="half" idx="2"/>
          </p:nvPr>
        </p:nvSpPr>
        <p:spPr>
          <a:xfrm>
            <a:off x="332536" y="1674737"/>
            <a:ext cx="3613792" cy="4865466"/>
          </a:xfrm>
        </p:spPr>
        <p:txBody>
          <a:bodyPr>
            <a:normAutofit fontScale="92500"/>
          </a:bodyPr>
          <a:lstStyle/>
          <a:p>
            <a:pPr algn="just">
              <a:lnSpc>
                <a:spcPct val="130000"/>
              </a:lnSpc>
            </a:pPr>
            <a:r>
              <a:rPr lang="en-US" sz="2800" dirty="0">
                <a:solidFill>
                  <a:srgbClr val="000090"/>
                </a:solidFill>
              </a:rPr>
              <a:t>Duncan Campbell Scott is famous for his policy designed to </a:t>
            </a:r>
            <a:r>
              <a:rPr lang="en-US" sz="2800" b="1" dirty="0"/>
              <a:t>“kill the Indian within the Indian.” </a:t>
            </a:r>
            <a:r>
              <a:rPr lang="en-US" sz="2800" b="1" dirty="0">
                <a:solidFill>
                  <a:srgbClr val="B89101"/>
                </a:solidFill>
              </a:rPr>
              <a:t>If the children didn’t die of disease or abuse, then cultural genocide would assist this in happening.</a:t>
            </a:r>
          </a:p>
          <a:p>
            <a:pPr algn="just"/>
            <a:endParaRPr lang="en-US" dirty="0" smtClean="0">
              <a:solidFill>
                <a:srgbClr val="000090"/>
              </a:solidFill>
            </a:endParaRPr>
          </a:p>
        </p:txBody>
      </p:sp>
      <p:sp>
        <p:nvSpPr>
          <p:cNvPr id="6" name="TextBox 5"/>
          <p:cNvSpPr txBox="1"/>
          <p:nvPr/>
        </p:nvSpPr>
        <p:spPr>
          <a:xfrm>
            <a:off x="4664364" y="6097072"/>
            <a:ext cx="4350326" cy="646331"/>
          </a:xfrm>
          <a:prstGeom prst="rect">
            <a:avLst/>
          </a:prstGeom>
          <a:noFill/>
        </p:spPr>
        <p:txBody>
          <a:bodyPr wrap="square" rtlCol="0">
            <a:spAutoFit/>
          </a:bodyPr>
          <a:lstStyle/>
          <a:p>
            <a:r>
              <a:rPr lang="en-US" sz="1200" b="1" dirty="0" smtClean="0"/>
              <a:t>Photo: </a:t>
            </a:r>
            <a:r>
              <a:rPr lang="en-US" sz="1200" dirty="0" smtClean="0">
                <a:hlinkClick r:id="rId3"/>
              </a:rPr>
              <a:t>http://journeytoforever.org/farm_library/price/Fig.16.jpg</a:t>
            </a:r>
            <a:r>
              <a:rPr lang="en-US" sz="1200" dirty="0" smtClean="0"/>
              <a:t>; Indigenous children continued to die from tuberculosis due to lack of funding/treatment. </a:t>
            </a:r>
            <a:endParaRPr lang="en-US" sz="1200" dirty="0"/>
          </a:p>
        </p:txBody>
      </p:sp>
      <p:pic>
        <p:nvPicPr>
          <p:cNvPr id="61446" name="Picture 6" descr="http://journeytoforever.org/farm_library/price/Fig.16.jpg"/>
          <p:cNvPicPr>
            <a:picLocks noGrp="1" noChangeAspect="1" noChangeArrowheads="1"/>
          </p:cNvPicPr>
          <p:nvPr>
            <p:ph type="pic" idx="1"/>
          </p:nvPr>
        </p:nvPicPr>
        <p:blipFill>
          <a:blip r:embed="rId4" cstate="print"/>
          <a:srcRect l="26262" r="26262"/>
          <a:stretch>
            <a:fillRect/>
          </a:stretch>
        </p:blipFill>
        <p:spPr bwMode="auto">
          <a:xfrm>
            <a:off x="4552950" y="381000"/>
            <a:ext cx="4462463" cy="5697538"/>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orient="vert"/>
          </p:nvPr>
        </p:nvSpPr>
        <p:spPr/>
        <p:txBody>
          <a:bodyPr/>
          <a:lstStyle/>
          <a:p>
            <a:r>
              <a:rPr lang="en-US" sz="1200" dirty="0"/>
              <a:t/>
            </a:r>
            <a:br>
              <a:rPr lang="en-US" sz="1200" dirty="0"/>
            </a:br>
            <a:r>
              <a:rPr lang="en-US" sz="1200" dirty="0" smtClean="0"/>
              <a:t>  </a:t>
            </a:r>
            <a:endParaRPr lang="en-US" sz="1200" dirty="0"/>
          </a:p>
        </p:txBody>
      </p:sp>
      <p:sp>
        <p:nvSpPr>
          <p:cNvPr id="3" name="Vertical Text Placeholder 2"/>
          <p:cNvSpPr>
            <a:spLocks noGrp="1"/>
          </p:cNvSpPr>
          <p:nvPr>
            <p:ph type="body" orient="vert" idx="1"/>
          </p:nvPr>
        </p:nvSpPr>
        <p:spPr/>
        <p:txBody>
          <a:bodyPr/>
          <a:lstStyle/>
          <a:p>
            <a:endParaRPr lang="en-US" dirty="0" smtClean="0"/>
          </a:p>
          <a:p>
            <a:endParaRPr lang="en-US" dirty="0"/>
          </a:p>
        </p:txBody>
      </p:sp>
      <p:pic>
        <p:nvPicPr>
          <p:cNvPr id="5" name="Picture 4" descr="bryce_extract_The Story of a National Crime.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5747" y="0"/>
            <a:ext cx="4668253" cy="6858000"/>
          </a:xfrm>
          <a:prstGeom prst="rect">
            <a:avLst/>
          </a:prstGeom>
        </p:spPr>
      </p:pic>
      <p:sp>
        <p:nvSpPr>
          <p:cNvPr id="8" name="Rectangle 7"/>
          <p:cNvSpPr/>
          <p:nvPr/>
        </p:nvSpPr>
        <p:spPr>
          <a:xfrm>
            <a:off x="124413" y="2348753"/>
            <a:ext cx="3954513" cy="307777"/>
          </a:xfrm>
          <a:prstGeom prst="rect">
            <a:avLst/>
          </a:prstGeom>
        </p:spPr>
        <p:txBody>
          <a:bodyPr wrap="square">
            <a:spAutoFit/>
          </a:bodyPr>
          <a:lstStyle/>
          <a:p>
            <a:r>
              <a:rPr lang="en-US" sz="1400" b="1" dirty="0">
                <a:solidFill>
                  <a:srgbClr val="FF0000"/>
                </a:solidFill>
                <a:hlinkClick r:id="rId4"/>
              </a:rPr>
              <a:t>http://www.youtube.com/watch?v=AUr3ShsQQvg</a:t>
            </a:r>
            <a:r>
              <a:rPr lang="en-US" sz="1400" b="1" dirty="0">
                <a:solidFill>
                  <a:srgbClr val="FF0000"/>
                </a:solidFill>
              </a:rPr>
              <a:t> </a:t>
            </a:r>
          </a:p>
        </p:txBody>
      </p:sp>
    </p:spTree>
    <p:extLst>
      <p:ext uri="{BB962C8B-B14F-4D97-AF65-F5344CB8AC3E}">
        <p14:creationId xmlns:p14="http://schemas.microsoft.com/office/powerpoint/2010/main" val="1399030643"/>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863" y="0"/>
            <a:ext cx="3762913" cy="1887174"/>
          </a:xfrm>
        </p:spPr>
        <p:txBody>
          <a:bodyPr/>
          <a:lstStyle/>
          <a:p>
            <a:r>
              <a:rPr lang="en-US" sz="2400" b="1" u="sng" dirty="0" smtClean="0"/>
              <a:t>Intentional </a:t>
            </a:r>
            <a:r>
              <a:rPr lang="en-US" sz="2400" b="1" dirty="0" smtClean="0"/>
              <a:t>Underfunding Ensured that Tuberculosis Would Run Rampant among Indigenous Populations</a:t>
            </a:r>
            <a:endParaRPr lang="en-US" sz="2400" b="1" dirty="0"/>
          </a:p>
        </p:txBody>
      </p:sp>
      <p:pic>
        <p:nvPicPr>
          <p:cNvPr id="1032" name="Picture 8" descr="https://encrypted-tbn0.gstatic.com/images?q=tbn:ANd9GcShkwDFQyMv8I51aaL7TkB8FUU-Fx_TmgZObhJdqBqaWMSNJWn58Q"/>
          <p:cNvPicPr>
            <a:picLocks noGrp="1" noChangeAspect="1" noChangeArrowheads="1"/>
          </p:cNvPicPr>
          <p:nvPr>
            <p:ph type="pic" idx="1"/>
          </p:nvPr>
        </p:nvPicPr>
        <p:blipFill>
          <a:blip r:embed="rId3" cstate="print"/>
          <a:srcRect l="23940" r="23940"/>
          <a:stretch>
            <a:fillRect/>
          </a:stretch>
        </p:blipFill>
        <p:spPr bwMode="auto">
          <a:xfrm>
            <a:off x="4577585" y="381000"/>
            <a:ext cx="4109215" cy="6139873"/>
          </a:xfrm>
          <a:prstGeom prst="rect">
            <a:avLst/>
          </a:prstGeom>
          <a:noFill/>
        </p:spPr>
      </p:pic>
      <p:sp>
        <p:nvSpPr>
          <p:cNvPr id="4" name="Text Placeholder 3"/>
          <p:cNvSpPr>
            <a:spLocks noGrp="1"/>
          </p:cNvSpPr>
          <p:nvPr>
            <p:ph type="body" sz="half" idx="2"/>
          </p:nvPr>
        </p:nvSpPr>
        <p:spPr>
          <a:xfrm>
            <a:off x="379984" y="1887174"/>
            <a:ext cx="3613792" cy="4809190"/>
          </a:xfrm>
        </p:spPr>
        <p:txBody>
          <a:bodyPr>
            <a:normAutofit fontScale="85000" lnSpcReduction="10000"/>
          </a:bodyPr>
          <a:lstStyle/>
          <a:p>
            <a:pPr algn="l">
              <a:buFont typeface="Wingdings" pitchFamily="2" charset="2"/>
              <a:buChar char="ü"/>
            </a:pPr>
            <a:r>
              <a:rPr lang="en-US" dirty="0" smtClean="0">
                <a:solidFill>
                  <a:schemeClr val="accent3">
                    <a:lumMod val="75000"/>
                  </a:schemeClr>
                </a:solidFill>
              </a:rPr>
              <a:t>Out of 175 indigenous children surveyed (1922, </a:t>
            </a:r>
            <a:r>
              <a:rPr lang="en-US" dirty="0" err="1" smtClean="0">
                <a:solidFill>
                  <a:schemeClr val="accent3">
                    <a:lumMod val="75000"/>
                  </a:schemeClr>
                </a:solidFill>
              </a:rPr>
              <a:t>Qu’appelle</a:t>
            </a:r>
            <a:r>
              <a:rPr lang="en-US" dirty="0" smtClean="0">
                <a:solidFill>
                  <a:schemeClr val="accent3">
                    <a:lumMod val="75000"/>
                  </a:schemeClr>
                </a:solidFill>
              </a:rPr>
              <a:t> Saskatchewan), 93% were infected with tuberculosis</a:t>
            </a:r>
          </a:p>
          <a:p>
            <a:pPr algn="l">
              <a:buFont typeface="Wingdings" pitchFamily="2" charset="2"/>
              <a:buChar char="ü"/>
            </a:pPr>
            <a:r>
              <a:rPr lang="en-US" dirty="0" smtClean="0"/>
              <a:t>At Indian Residential Schools, children with TB were forced to remain in contact with healthy children</a:t>
            </a:r>
          </a:p>
          <a:p>
            <a:pPr algn="l">
              <a:buFont typeface="Wingdings" pitchFamily="2" charset="2"/>
              <a:buChar char="ü"/>
            </a:pPr>
            <a:r>
              <a:rPr lang="en-US" dirty="0" smtClean="0">
                <a:solidFill>
                  <a:schemeClr val="accent3">
                    <a:lumMod val="75000"/>
                  </a:schemeClr>
                </a:solidFill>
              </a:rPr>
              <a:t>Only $10,000 was allocated to combat TB at 105 reservations, less than 1/3 of that provided to Ottawa (1919)</a:t>
            </a:r>
          </a:p>
          <a:p>
            <a:pPr algn="l">
              <a:buFont typeface="Wingdings" pitchFamily="2" charset="2"/>
              <a:buChar char="ü"/>
            </a:pPr>
            <a:r>
              <a:rPr lang="en-US" dirty="0" smtClean="0"/>
              <a:t>Government acutely aware that TB was causing a decline in the indigenous population; their response was inaction</a:t>
            </a:r>
          </a:p>
          <a:p>
            <a:pPr algn="l">
              <a:buFont typeface="Wingdings" pitchFamily="2" charset="2"/>
              <a:buChar char="ü"/>
            </a:pPr>
            <a:r>
              <a:rPr lang="en-US" dirty="0" smtClean="0">
                <a:solidFill>
                  <a:schemeClr val="accent3">
                    <a:lumMod val="75000"/>
                  </a:schemeClr>
                </a:solidFill>
              </a:rPr>
              <a:t>If we allow for natural population increases, the Blackfeet population was reduced by 40% due to non-treatment and non-containment of persons infected with tuberculosis</a:t>
            </a:r>
          </a:p>
          <a:p>
            <a:pPr algn="l">
              <a:buFont typeface="Wingdings" pitchFamily="2" charset="2"/>
              <a:buChar char="ü"/>
            </a:pPr>
            <a:r>
              <a:rPr lang="en-US" b="1" dirty="0" smtClean="0">
                <a:solidFill>
                  <a:schemeClr val="accent2">
                    <a:lumMod val="75000"/>
                  </a:schemeClr>
                </a:solidFill>
              </a:rPr>
              <a:t>Dr. Bryce calls this “Criminal disregard for the treaty pledges to guard the welfare of the Indian wards of the nation.”</a:t>
            </a:r>
            <a:endParaRPr lang="en-US" b="1" dirty="0">
              <a:solidFill>
                <a:schemeClr val="accent2">
                  <a:lumMod val="75000"/>
                </a:scheme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http://www.wherearethechildren.ca/images/blackboard/bryce-report.jpg"/>
          <p:cNvPicPr>
            <a:picLocks noChangeAspect="1" noChangeArrowheads="1"/>
          </p:cNvPicPr>
          <p:nvPr/>
        </p:nvPicPr>
        <p:blipFill>
          <a:blip r:embed="rId3" cstate="print"/>
          <a:srcRect/>
          <a:stretch>
            <a:fillRect/>
          </a:stretch>
        </p:blipFill>
        <p:spPr bwMode="auto">
          <a:xfrm>
            <a:off x="179109" y="1206770"/>
            <a:ext cx="8964891" cy="3742302"/>
          </a:xfrm>
          <a:prstGeom prst="rect">
            <a:avLst/>
          </a:prstGeom>
          <a:noFill/>
        </p:spPr>
      </p:pic>
      <p:sp>
        <p:nvSpPr>
          <p:cNvPr id="6" name="TextBox 5"/>
          <p:cNvSpPr txBox="1"/>
          <p:nvPr/>
        </p:nvSpPr>
        <p:spPr>
          <a:xfrm>
            <a:off x="984958" y="5448693"/>
            <a:ext cx="7154523" cy="615553"/>
          </a:xfrm>
          <a:prstGeom prst="rect">
            <a:avLst/>
          </a:prstGeom>
          <a:noFill/>
        </p:spPr>
        <p:txBody>
          <a:bodyPr wrap="none" rtlCol="0">
            <a:spAutoFit/>
          </a:bodyPr>
          <a:lstStyle/>
          <a:p>
            <a:r>
              <a:rPr lang="en-US" dirty="0" smtClean="0"/>
              <a:t/>
            </a:r>
            <a:br>
              <a:rPr lang="en-US" dirty="0" smtClean="0"/>
            </a:br>
            <a:r>
              <a:rPr lang="en-US" sz="1600" b="1" dirty="0" smtClean="0"/>
              <a:t>Source: </a:t>
            </a:r>
            <a:r>
              <a:rPr lang="en-US" sz="1600" dirty="0" smtClean="0">
                <a:hlinkClick r:id="rId4"/>
              </a:rPr>
              <a:t>http://www.wherearethechildren.ca/images/blackboard/bryce-report.jpg</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nSpc>
                <a:spcPct val="100000"/>
              </a:lnSpc>
            </a:pPr>
            <a:r>
              <a:rPr lang="en-US" sz="3600" b="1" dirty="0" smtClean="0"/>
              <a:t>Health Signifiers of Total Neglect (1940s)</a:t>
            </a:r>
            <a:endParaRPr lang="en-US" sz="3600" b="1" dirty="0"/>
          </a:p>
        </p:txBody>
      </p:sp>
      <p:sp>
        <p:nvSpPr>
          <p:cNvPr id="6" name="Content Placeholder 5"/>
          <p:cNvSpPr>
            <a:spLocks noGrp="1"/>
          </p:cNvSpPr>
          <p:nvPr>
            <p:ph idx="1"/>
          </p:nvPr>
        </p:nvSpPr>
        <p:spPr/>
        <p:txBody>
          <a:bodyPr>
            <a:normAutofit fontScale="92500" lnSpcReduction="10000"/>
          </a:bodyPr>
          <a:lstStyle/>
          <a:p>
            <a:r>
              <a:rPr lang="en-US" dirty="0" smtClean="0">
                <a:solidFill>
                  <a:schemeClr val="accent3">
                    <a:lumMod val="50000"/>
                  </a:schemeClr>
                </a:solidFill>
              </a:rPr>
              <a:t>Tuberculosis</a:t>
            </a:r>
            <a:r>
              <a:rPr lang="en-US" b="1" dirty="0" smtClean="0">
                <a:solidFill>
                  <a:schemeClr val="accent3">
                    <a:lumMod val="50000"/>
                  </a:schemeClr>
                </a:solidFill>
              </a:rPr>
              <a:t> </a:t>
            </a:r>
            <a:r>
              <a:rPr lang="en-US" b="1" u="sng" dirty="0" smtClean="0">
                <a:solidFill>
                  <a:schemeClr val="accent3">
                    <a:lumMod val="50000"/>
                  </a:schemeClr>
                </a:solidFill>
              </a:rPr>
              <a:t>death rate of 1,400 per 100,000 </a:t>
            </a:r>
            <a:r>
              <a:rPr lang="en-US" dirty="0" smtClean="0">
                <a:solidFill>
                  <a:schemeClr val="accent3">
                    <a:lumMod val="50000"/>
                  </a:schemeClr>
                </a:solidFill>
              </a:rPr>
              <a:t>among the aboriginal population (Cree) of Manitoba</a:t>
            </a:r>
          </a:p>
          <a:p>
            <a:r>
              <a:rPr lang="en-US" dirty="0" smtClean="0">
                <a:solidFill>
                  <a:schemeClr val="accent3">
                    <a:lumMod val="50000"/>
                  </a:schemeClr>
                </a:solidFill>
              </a:rPr>
              <a:t>Compare this to </a:t>
            </a:r>
            <a:r>
              <a:rPr lang="en-US" b="1" dirty="0" smtClean="0">
                <a:solidFill>
                  <a:schemeClr val="accent3">
                    <a:lumMod val="50000"/>
                  </a:schemeClr>
                </a:solidFill>
              </a:rPr>
              <a:t>27.1 deaths per 100,000 for the non-aboriginal population </a:t>
            </a:r>
            <a:r>
              <a:rPr lang="en-US" dirty="0" smtClean="0">
                <a:solidFill>
                  <a:schemeClr val="accent3">
                    <a:lumMod val="50000"/>
                  </a:schemeClr>
                </a:solidFill>
              </a:rPr>
              <a:t>of Manitoba</a:t>
            </a:r>
          </a:p>
          <a:p>
            <a:r>
              <a:rPr lang="en-US" dirty="0" smtClean="0">
                <a:solidFill>
                  <a:schemeClr val="accent3">
                    <a:lumMod val="50000"/>
                  </a:schemeClr>
                </a:solidFill>
              </a:rPr>
              <a:t>Cree of Manitoba had an infant mortality rate </a:t>
            </a:r>
            <a:r>
              <a:rPr lang="en-US" b="1" dirty="0" smtClean="0">
                <a:solidFill>
                  <a:schemeClr val="accent3">
                    <a:lumMod val="50000"/>
                  </a:schemeClr>
                </a:solidFill>
              </a:rPr>
              <a:t>8 times higher than the rest of Canada</a:t>
            </a:r>
          </a:p>
          <a:p>
            <a:r>
              <a:rPr lang="en-US" dirty="0" smtClean="0">
                <a:solidFill>
                  <a:schemeClr val="accent3">
                    <a:lumMod val="50000"/>
                  </a:schemeClr>
                </a:solidFill>
              </a:rPr>
              <a:t>Crude mortality rate </a:t>
            </a:r>
            <a:r>
              <a:rPr lang="en-US" b="1" dirty="0" smtClean="0">
                <a:solidFill>
                  <a:schemeClr val="accent3">
                    <a:lumMod val="50000"/>
                  </a:schemeClr>
                </a:solidFill>
              </a:rPr>
              <a:t>5 times higher than Manitoba as a whole</a:t>
            </a:r>
            <a:endParaRPr lang="en-US" dirty="0">
              <a:solidFill>
                <a:schemeClr val="accent3">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3600" b="1" dirty="0" smtClean="0"/>
              <a:t>Aboriginal Children as the White Man’s Lab Rats</a:t>
            </a:r>
            <a:endParaRPr lang="en-US" sz="3600" b="1" dirty="0"/>
          </a:p>
        </p:txBody>
      </p:sp>
      <p:sp>
        <p:nvSpPr>
          <p:cNvPr id="3" name="Content Placeholder 2"/>
          <p:cNvSpPr>
            <a:spLocks noGrp="1"/>
          </p:cNvSpPr>
          <p:nvPr>
            <p:ph idx="1"/>
          </p:nvPr>
        </p:nvSpPr>
        <p:spPr>
          <a:xfrm>
            <a:off x="792162" y="1761565"/>
            <a:ext cx="7570787" cy="4787017"/>
          </a:xfrm>
        </p:spPr>
        <p:txBody>
          <a:bodyPr>
            <a:normAutofit fontScale="92500" lnSpcReduction="20000"/>
          </a:bodyPr>
          <a:lstStyle/>
          <a:p>
            <a:r>
              <a:rPr lang="en-US" sz="2000" dirty="0" smtClean="0">
                <a:solidFill>
                  <a:schemeClr val="accent3">
                    <a:lumMod val="50000"/>
                  </a:schemeClr>
                </a:solidFill>
              </a:rPr>
              <a:t>As wards of church and state, </a:t>
            </a:r>
            <a:r>
              <a:rPr lang="en-US" sz="2000" b="1" dirty="0" smtClean="0">
                <a:solidFill>
                  <a:schemeClr val="accent3">
                    <a:lumMod val="50000"/>
                  </a:schemeClr>
                </a:solidFill>
              </a:rPr>
              <a:t>neither the children of residential schools nor their parents were asked for informed consent with regard to medical experimentation</a:t>
            </a:r>
          </a:p>
          <a:p>
            <a:pPr lvl="1"/>
            <a:r>
              <a:rPr lang="en-US" sz="1800" b="1" dirty="0" smtClean="0">
                <a:solidFill>
                  <a:schemeClr val="tx2">
                    <a:lumMod val="75000"/>
                  </a:schemeClr>
                </a:solidFill>
              </a:rPr>
              <a:t>Moore wrote (1941) that because “the Indian” often has the “psychology of a child,” researchers should avoid alarming him “by speaking within his hearing of procedures he does not understand.” </a:t>
            </a:r>
          </a:p>
          <a:p>
            <a:r>
              <a:rPr lang="en-US" sz="2000" dirty="0" smtClean="0">
                <a:solidFill>
                  <a:schemeClr val="accent3">
                    <a:lumMod val="50000"/>
                  </a:schemeClr>
                </a:solidFill>
              </a:rPr>
              <a:t>Trials were performed on children at residential schools. The most ambitious of these was performed in the James Bay region by </a:t>
            </a:r>
            <a:r>
              <a:rPr lang="en-US" sz="2400" b="1" u="sng" dirty="0" smtClean="0">
                <a:solidFill>
                  <a:schemeClr val="tx2">
                    <a:lumMod val="75000"/>
                  </a:schemeClr>
                </a:solidFill>
              </a:rPr>
              <a:t>University of Toronto anthropologist, G. Gordon Brown.</a:t>
            </a:r>
          </a:p>
          <a:p>
            <a:r>
              <a:rPr lang="en-US" sz="2000" dirty="0" smtClean="0">
                <a:solidFill>
                  <a:schemeClr val="accent3">
                    <a:lumMod val="50000"/>
                  </a:schemeClr>
                </a:solidFill>
              </a:rPr>
              <a:t>Aboriginal peoples were classified by the biomedical community of Canada as </a:t>
            </a:r>
            <a:r>
              <a:rPr lang="en-US" sz="2000" b="1" dirty="0" smtClean="0">
                <a:solidFill>
                  <a:schemeClr val="accent3">
                    <a:lumMod val="50000"/>
                  </a:schemeClr>
                </a:solidFill>
              </a:rPr>
              <a:t>“experimental materials”; </a:t>
            </a:r>
            <a:r>
              <a:rPr lang="en-US" sz="2000" dirty="0" smtClean="0">
                <a:solidFill>
                  <a:schemeClr val="accent3">
                    <a:lumMod val="50000"/>
                  </a:schemeClr>
                </a:solidFill>
              </a:rPr>
              <a:t>residential schools and communities considered the </a:t>
            </a:r>
            <a:r>
              <a:rPr lang="en-US" sz="2000" b="1" dirty="0" smtClean="0">
                <a:solidFill>
                  <a:schemeClr val="accent3">
                    <a:lumMod val="50000"/>
                  </a:schemeClr>
                </a:solidFill>
              </a:rPr>
              <a:t>White Man’s “laboratories”</a:t>
            </a:r>
          </a:p>
          <a:p>
            <a:r>
              <a:rPr lang="en-US" sz="2000" dirty="0" smtClean="0">
                <a:solidFill>
                  <a:schemeClr val="accent3">
                    <a:lumMod val="50000"/>
                  </a:schemeClr>
                </a:solidFill>
              </a:rPr>
              <a:t>Malnutrition of indigenous communities seen as a tragedy </a:t>
            </a:r>
            <a:r>
              <a:rPr lang="en-US" sz="2000" b="1" dirty="0" smtClean="0">
                <a:solidFill>
                  <a:schemeClr val="accent3">
                    <a:lumMod val="50000"/>
                  </a:schemeClr>
                </a:solidFill>
              </a:rPr>
              <a:t>and as an unparalleled research opportunity </a:t>
            </a:r>
            <a:r>
              <a:rPr lang="en-US" sz="2000" dirty="0" smtClean="0">
                <a:solidFill>
                  <a:schemeClr val="accent3">
                    <a:lumMod val="50000"/>
                  </a:schemeClr>
                </a:solidFill>
              </a:rPr>
              <a:t>for testing nutritional supplements of which researchers had no idea about correct dosages</a:t>
            </a:r>
            <a:endParaRPr lang="en-US" sz="2000" dirty="0">
              <a:solidFill>
                <a:schemeClr val="accent3">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3600" b="1" dirty="0" smtClean="0"/>
              <a:t>Starving Aboriginal Children Used as the White Man’s Lab Rats</a:t>
            </a:r>
            <a:endParaRPr lang="en-US" sz="3600" dirty="0"/>
          </a:p>
        </p:txBody>
      </p:sp>
      <p:sp>
        <p:nvSpPr>
          <p:cNvPr id="3" name="Content Placeholder 2"/>
          <p:cNvSpPr>
            <a:spLocks noGrp="1"/>
          </p:cNvSpPr>
          <p:nvPr>
            <p:ph idx="1"/>
          </p:nvPr>
        </p:nvSpPr>
        <p:spPr>
          <a:xfrm>
            <a:off x="205619" y="1548190"/>
            <a:ext cx="8841619" cy="5028101"/>
          </a:xfrm>
        </p:spPr>
        <p:txBody>
          <a:bodyPr>
            <a:noAutofit/>
          </a:bodyPr>
          <a:lstStyle/>
          <a:p>
            <a:r>
              <a:rPr lang="en-US" sz="2600" dirty="0" smtClean="0">
                <a:solidFill>
                  <a:schemeClr val="accent3">
                    <a:lumMod val="50000"/>
                  </a:schemeClr>
                </a:solidFill>
              </a:rPr>
              <a:t>The Canadian government deliberately underfunded Indian Residential Schools, </a:t>
            </a:r>
            <a:r>
              <a:rPr lang="en-US" sz="2600" b="1" dirty="0" smtClean="0">
                <a:solidFill>
                  <a:schemeClr val="accent5"/>
                </a:solidFill>
              </a:rPr>
              <a:t>ensuring slow and deliberate starvation of the children*</a:t>
            </a:r>
            <a:endParaRPr lang="en-US" sz="2600" dirty="0" smtClean="0">
              <a:solidFill>
                <a:schemeClr val="accent5"/>
              </a:solidFill>
            </a:endParaRPr>
          </a:p>
          <a:p>
            <a:r>
              <a:rPr lang="en-US" sz="2600" dirty="0" smtClean="0">
                <a:solidFill>
                  <a:schemeClr val="accent3">
                    <a:lumMod val="50000"/>
                  </a:schemeClr>
                </a:solidFill>
              </a:rPr>
              <a:t>Parents of children at residential schools had been telling the government for decades that their </a:t>
            </a:r>
            <a:r>
              <a:rPr lang="en-US" sz="2600" b="1" u="sng" dirty="0" smtClean="0">
                <a:solidFill>
                  <a:srgbClr val="DC5924"/>
                </a:solidFill>
              </a:rPr>
              <a:t>children were starving </a:t>
            </a:r>
            <a:r>
              <a:rPr lang="en-US" sz="2600" b="1" dirty="0" smtClean="0">
                <a:solidFill>
                  <a:srgbClr val="DC5924"/>
                </a:solidFill>
              </a:rPr>
              <a:t>BUT it was not until the mid-1940s that something was done</a:t>
            </a:r>
          </a:p>
          <a:p>
            <a:r>
              <a:rPr lang="en-US" sz="2600" dirty="0" smtClean="0">
                <a:solidFill>
                  <a:schemeClr val="accent3">
                    <a:lumMod val="50000"/>
                  </a:schemeClr>
                </a:solidFill>
              </a:rPr>
              <a:t>While some residential schools were provided nutritional supplements (experimental) for the children, other </a:t>
            </a:r>
            <a:r>
              <a:rPr lang="en-US" sz="2600" b="1" u="sng" dirty="0" smtClean="0">
                <a:solidFill>
                  <a:srgbClr val="DC5924"/>
                </a:solidFill>
              </a:rPr>
              <a:t>control groups received nothing</a:t>
            </a:r>
            <a:r>
              <a:rPr lang="en-US" sz="2600" b="1" dirty="0" smtClean="0">
                <a:solidFill>
                  <a:srgbClr val="DC5924"/>
                </a:solidFill>
              </a:rPr>
              <a:t> and continued to suffer intensive malnutrition; these groups were also denied dental care</a:t>
            </a:r>
            <a:endParaRPr lang="en-US" sz="2600" b="1" dirty="0">
              <a:solidFill>
                <a:srgbClr val="DC5924"/>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4262" y="65741"/>
            <a:ext cx="7570787" cy="1411941"/>
          </a:xfrm>
        </p:spPr>
        <p:txBody>
          <a:bodyPr/>
          <a:lstStyle/>
          <a:p>
            <a:r>
              <a:rPr lang="en-US" sz="4400" b="1" dirty="0" smtClean="0"/>
              <a:t>Non-lethal </a:t>
            </a:r>
            <a:r>
              <a:rPr lang="en-US" sz="4400" b="1" dirty="0" err="1"/>
              <a:t>E</a:t>
            </a:r>
            <a:r>
              <a:rPr lang="en-US" sz="4400" b="1" dirty="0" err="1" smtClean="0"/>
              <a:t>liminationism</a:t>
            </a:r>
            <a:r>
              <a:rPr lang="en-US" sz="4400" b="1" dirty="0" smtClean="0"/>
              <a:t>: </a:t>
            </a:r>
            <a:br>
              <a:rPr lang="en-US" sz="4400" b="1" dirty="0" smtClean="0"/>
            </a:br>
            <a:r>
              <a:rPr lang="en-US" sz="4400" b="1" dirty="0" smtClean="0"/>
              <a:t>Cultural Genocide</a:t>
            </a:r>
            <a:endParaRPr lang="en-US" sz="4400" b="1" dirty="0"/>
          </a:p>
        </p:txBody>
      </p:sp>
      <p:sp>
        <p:nvSpPr>
          <p:cNvPr id="4" name="TextBox 3"/>
          <p:cNvSpPr txBox="1"/>
          <p:nvPr/>
        </p:nvSpPr>
        <p:spPr>
          <a:xfrm>
            <a:off x="322355" y="1872279"/>
            <a:ext cx="8470900" cy="4678203"/>
          </a:xfrm>
          <a:prstGeom prst="rect">
            <a:avLst/>
          </a:prstGeom>
          <a:noFill/>
        </p:spPr>
        <p:txBody>
          <a:bodyPr wrap="square" rtlCol="0">
            <a:spAutoFit/>
          </a:bodyPr>
          <a:lstStyle/>
          <a:p>
            <a:r>
              <a:rPr lang="en-US" sz="2400" dirty="0" err="1" smtClean="0">
                <a:solidFill>
                  <a:schemeClr val="bg1">
                    <a:lumMod val="50000"/>
                  </a:schemeClr>
                </a:solidFill>
              </a:rPr>
              <a:t>Goldhagen</a:t>
            </a:r>
            <a:r>
              <a:rPr lang="en-US" sz="2400" dirty="0" smtClean="0">
                <a:solidFill>
                  <a:schemeClr val="bg1">
                    <a:lumMod val="50000"/>
                  </a:schemeClr>
                </a:solidFill>
              </a:rPr>
              <a:t> states:</a:t>
            </a:r>
          </a:p>
          <a:p>
            <a:endParaRPr lang="en-US" dirty="0"/>
          </a:p>
          <a:p>
            <a:pPr algn="just"/>
            <a:r>
              <a:rPr lang="en-US" sz="3200" dirty="0" smtClean="0">
                <a:solidFill>
                  <a:srgbClr val="000090"/>
                </a:solidFill>
              </a:rPr>
              <a:t>“Sometimes </a:t>
            </a:r>
            <a:r>
              <a:rPr lang="en-US" sz="3200" b="1" dirty="0" smtClean="0">
                <a:solidFill>
                  <a:srgbClr val="000090"/>
                </a:solidFill>
              </a:rPr>
              <a:t>an </a:t>
            </a:r>
            <a:r>
              <a:rPr lang="en-US" sz="3200" b="1" dirty="0" err="1" smtClean="0">
                <a:solidFill>
                  <a:srgbClr val="000090"/>
                </a:solidFill>
              </a:rPr>
              <a:t>eliminationist</a:t>
            </a:r>
            <a:r>
              <a:rPr lang="en-US" sz="3200" b="1" dirty="0" smtClean="0">
                <a:solidFill>
                  <a:srgbClr val="000090"/>
                </a:solidFill>
              </a:rPr>
              <a:t> onslaught </a:t>
            </a:r>
            <a:r>
              <a:rPr lang="en-US" sz="3200" dirty="0" smtClean="0">
                <a:solidFill>
                  <a:srgbClr val="000090"/>
                </a:solidFill>
              </a:rPr>
              <a:t>is, or includes, non-murderous, transformative cultural (and social) initiative, such as when perpetrators </a:t>
            </a:r>
            <a:r>
              <a:rPr lang="en-US" sz="3200" b="1" dirty="0" smtClean="0">
                <a:solidFill>
                  <a:srgbClr val="000090"/>
                </a:solidFill>
              </a:rPr>
              <a:t>compel </a:t>
            </a:r>
            <a:r>
              <a:rPr lang="en-US" sz="3200" dirty="0" smtClean="0">
                <a:solidFill>
                  <a:srgbClr val="000090"/>
                </a:solidFill>
              </a:rPr>
              <a:t>victims to convert or renounce their religion…The perpetrators know that destroying the victims’ cultural institutions, objects, and artifacts, further undermines them.” (p. 141)</a:t>
            </a:r>
            <a:endParaRPr lang="en-US" sz="3200" dirty="0">
              <a:solidFill>
                <a:srgbClr val="000090"/>
              </a:solidFill>
            </a:endParaRPr>
          </a:p>
        </p:txBody>
      </p:sp>
    </p:spTree>
    <p:extLst>
      <p:ext uri="{BB962C8B-B14F-4D97-AF65-F5344CB8AC3E}">
        <p14:creationId xmlns:p14="http://schemas.microsoft.com/office/powerpoint/2010/main" val="1606259740"/>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nSpc>
                <a:spcPct val="100000"/>
              </a:lnSpc>
            </a:pPr>
            <a:r>
              <a:rPr lang="en-US" sz="3600" b="1" dirty="0" smtClean="0"/>
              <a:t>Sexual Sterilization of Children at Residential Schools</a:t>
            </a:r>
            <a:endParaRPr lang="en-US" sz="3600" b="1" dirty="0"/>
          </a:p>
        </p:txBody>
      </p:sp>
      <p:sp>
        <p:nvSpPr>
          <p:cNvPr id="6" name="Content Placeholder 5"/>
          <p:cNvSpPr>
            <a:spLocks noGrp="1"/>
          </p:cNvSpPr>
          <p:nvPr>
            <p:ph idx="1"/>
          </p:nvPr>
        </p:nvSpPr>
        <p:spPr/>
        <p:txBody>
          <a:bodyPr>
            <a:normAutofit/>
          </a:bodyPr>
          <a:lstStyle/>
          <a:p>
            <a:r>
              <a:rPr lang="en-US" b="1" dirty="0" smtClean="0"/>
              <a:t>Alberta: </a:t>
            </a:r>
            <a:r>
              <a:rPr lang="en-US" dirty="0" smtClean="0">
                <a:solidFill>
                  <a:schemeClr val="accent3">
                    <a:lumMod val="75000"/>
                  </a:schemeClr>
                </a:solidFill>
              </a:rPr>
              <a:t>Sexual Sterilization Act of 1928, </a:t>
            </a:r>
            <a:r>
              <a:rPr lang="en-US" b="1" dirty="0" smtClean="0">
                <a:solidFill>
                  <a:schemeClr val="accent3">
                    <a:lumMod val="75000"/>
                  </a:schemeClr>
                </a:solidFill>
              </a:rPr>
              <a:t>“allowed that any </a:t>
            </a:r>
            <a:r>
              <a:rPr lang="en-US" b="1" u="sng" dirty="0" smtClean="0">
                <a:solidFill>
                  <a:schemeClr val="accent3">
                    <a:lumMod val="75000"/>
                  </a:schemeClr>
                </a:solidFill>
              </a:rPr>
              <a:t>inmate</a:t>
            </a:r>
            <a:r>
              <a:rPr lang="en-US" b="1" dirty="0" smtClean="0">
                <a:solidFill>
                  <a:schemeClr val="accent3">
                    <a:lumMod val="75000"/>
                  </a:schemeClr>
                </a:solidFill>
              </a:rPr>
              <a:t> of a native residential school to be sterilized upon approval of the school principal.”</a:t>
            </a:r>
          </a:p>
          <a:p>
            <a:r>
              <a:rPr lang="en-US" b="1" dirty="0" smtClean="0"/>
              <a:t>British Columbia: </a:t>
            </a:r>
            <a:r>
              <a:rPr lang="en-US" dirty="0" smtClean="0">
                <a:solidFill>
                  <a:schemeClr val="accent3">
                    <a:lumMod val="75000"/>
                  </a:schemeClr>
                </a:solidFill>
              </a:rPr>
              <a:t>Implementation of the Sexual Sterilization Act of 1933 </a:t>
            </a:r>
            <a:r>
              <a:rPr lang="en-US" b="1" dirty="0" smtClean="0">
                <a:solidFill>
                  <a:schemeClr val="accent3">
                    <a:lumMod val="75000"/>
                  </a:schemeClr>
                </a:solidFill>
              </a:rPr>
              <a:t>(only overturned in 1972), </a:t>
            </a:r>
            <a:r>
              <a:rPr lang="en-US" dirty="0" smtClean="0">
                <a:solidFill>
                  <a:schemeClr val="accent3">
                    <a:lumMod val="75000"/>
                  </a:schemeClr>
                </a:solidFill>
              </a:rPr>
              <a:t>identical terms to Alberta’s Sexual Sterilization Act.</a:t>
            </a:r>
          </a:p>
        </p:txBody>
      </p:sp>
    </p:spTree>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984" y="96738"/>
            <a:ext cx="3612822" cy="745821"/>
          </a:xfrm>
        </p:spPr>
        <p:txBody>
          <a:bodyPr/>
          <a:lstStyle/>
          <a:p>
            <a:pPr>
              <a:lnSpc>
                <a:spcPct val="100000"/>
              </a:lnSpc>
            </a:pPr>
            <a:r>
              <a:rPr lang="en-US" sz="2400" b="1" dirty="0" smtClean="0"/>
              <a:t>The ‘Eskimo Problem’ and Social Engineering</a:t>
            </a:r>
            <a:endParaRPr lang="en-US" sz="2400" b="1" dirty="0"/>
          </a:p>
        </p:txBody>
      </p:sp>
      <p:pic>
        <p:nvPicPr>
          <p:cNvPr id="6" name="Picture Placeholder 5"/>
          <p:cNvPicPr>
            <a:picLocks noGrp="1" noChangeAspect="1"/>
          </p:cNvPicPr>
          <p:nvPr>
            <p:ph type="pic" idx="1"/>
          </p:nvPr>
        </p:nvPicPr>
        <p:blipFill>
          <a:blip r:embed="rId3"/>
          <a:srcRect l="15087" r="15087"/>
          <a:stretch>
            <a:fillRect/>
          </a:stretch>
        </p:blipFill>
        <p:spPr/>
      </p:pic>
      <p:sp>
        <p:nvSpPr>
          <p:cNvPr id="3" name="Content Placeholder 2"/>
          <p:cNvSpPr>
            <a:spLocks noGrp="1"/>
          </p:cNvSpPr>
          <p:nvPr>
            <p:ph type="body" sz="half" idx="2"/>
          </p:nvPr>
        </p:nvSpPr>
        <p:spPr>
          <a:xfrm>
            <a:off x="379014" y="1086780"/>
            <a:ext cx="3613792" cy="4012996"/>
          </a:xfrm>
        </p:spPr>
        <p:txBody>
          <a:bodyPr>
            <a:noAutofit/>
          </a:bodyPr>
          <a:lstStyle/>
          <a:p>
            <a:pPr algn="just"/>
            <a:r>
              <a:rPr lang="en-US" dirty="0" smtClean="0">
                <a:solidFill>
                  <a:schemeClr val="accent3">
                    <a:lumMod val="75000"/>
                  </a:schemeClr>
                </a:solidFill>
              </a:rPr>
              <a:t>“The 1950s saw the Department of Northern Affairs and Natural Resources (DNANR) attempt </a:t>
            </a:r>
            <a:r>
              <a:rPr lang="en-US" b="1" dirty="0" smtClean="0">
                <a:solidFill>
                  <a:srgbClr val="FF0000"/>
                </a:solidFill>
              </a:rPr>
              <a:t>to socially engineer a solution to the ‘Eskimo Problem’ of hunger and ‘dependency’ </a:t>
            </a:r>
            <a:r>
              <a:rPr lang="en-US" dirty="0" smtClean="0">
                <a:solidFill>
                  <a:schemeClr val="accent3">
                    <a:lumMod val="75000"/>
                  </a:schemeClr>
                </a:solidFill>
              </a:rPr>
              <a:t>in a number of Inuit communities </a:t>
            </a:r>
            <a:r>
              <a:rPr lang="en-US" u="sng" dirty="0" smtClean="0">
                <a:solidFill>
                  <a:schemeClr val="accent3">
                    <a:lumMod val="75000"/>
                  </a:schemeClr>
                </a:solidFill>
              </a:rPr>
              <a:t>by ‘experimentally’ relocating them </a:t>
            </a:r>
            <a:r>
              <a:rPr lang="en-US" b="1" u="sng" dirty="0" smtClean="0">
                <a:solidFill>
                  <a:schemeClr val="accent3">
                    <a:lumMod val="75000"/>
                  </a:schemeClr>
                </a:solidFill>
              </a:rPr>
              <a:t>without their informed consent</a:t>
            </a:r>
            <a:r>
              <a:rPr lang="en-US" u="sng" dirty="0" smtClean="0">
                <a:solidFill>
                  <a:schemeClr val="accent3">
                    <a:lumMod val="75000"/>
                  </a:schemeClr>
                </a:solidFill>
              </a:rPr>
              <a:t> to unfamiliar, and often unforgiving, new Arctic settlements.” </a:t>
            </a:r>
          </a:p>
          <a:p>
            <a:pPr algn="just"/>
            <a:r>
              <a:rPr lang="en-US" dirty="0">
                <a:solidFill>
                  <a:schemeClr val="accent3">
                    <a:lumMod val="75000"/>
                  </a:schemeClr>
                </a:solidFill>
              </a:rPr>
              <a:t> </a:t>
            </a:r>
            <a:r>
              <a:rPr lang="en-US" dirty="0" smtClean="0">
                <a:solidFill>
                  <a:schemeClr val="accent3">
                    <a:lumMod val="75000"/>
                  </a:schemeClr>
                </a:solidFill>
              </a:rPr>
              <a:t>  DNANR executive Robert Phillips wrote in 1955 that it was useful for the Department to </a:t>
            </a:r>
            <a:r>
              <a:rPr lang="en-US" b="1" dirty="0" smtClean="0">
                <a:solidFill>
                  <a:srgbClr val="FF0000"/>
                </a:solidFill>
              </a:rPr>
              <a:t>“think of 9,000 Eskimos as a laboratory experiment and give the imagination full rein on what might be done to </a:t>
            </a:r>
            <a:r>
              <a:rPr lang="en-US" b="1" u="sng" dirty="0" smtClean="0">
                <a:solidFill>
                  <a:srgbClr val="FF0000"/>
                </a:solidFill>
              </a:rPr>
              <a:t>improve the culture.”</a:t>
            </a:r>
            <a:endParaRPr lang="en-US" dirty="0">
              <a:solidFill>
                <a:srgbClr val="FF0000"/>
              </a:solidFill>
            </a:endParaRPr>
          </a:p>
        </p:txBody>
      </p:sp>
      <p:sp>
        <p:nvSpPr>
          <p:cNvPr id="7" name="TextBox 6"/>
          <p:cNvSpPr txBox="1"/>
          <p:nvPr/>
        </p:nvSpPr>
        <p:spPr>
          <a:xfrm>
            <a:off x="4444386" y="6164551"/>
            <a:ext cx="3942067" cy="400110"/>
          </a:xfrm>
          <a:prstGeom prst="rect">
            <a:avLst/>
          </a:prstGeom>
          <a:noFill/>
        </p:spPr>
        <p:txBody>
          <a:bodyPr wrap="square" rtlCol="0">
            <a:spAutoFit/>
          </a:bodyPr>
          <a:lstStyle/>
          <a:p>
            <a:r>
              <a:rPr lang="en-US" sz="1000" dirty="0">
                <a:solidFill>
                  <a:schemeClr val="accent2">
                    <a:lumMod val="75000"/>
                  </a:schemeClr>
                </a:solidFill>
              </a:rPr>
              <a:t>http://</a:t>
            </a:r>
            <a:r>
              <a:rPr lang="en-US" sz="1000" dirty="0" err="1">
                <a:solidFill>
                  <a:schemeClr val="accent2">
                    <a:lumMod val="75000"/>
                  </a:schemeClr>
                </a:solidFill>
              </a:rPr>
              <a:t>www.qtcommission.com</a:t>
            </a:r>
            <a:r>
              <a:rPr lang="en-US" sz="1000" dirty="0">
                <a:solidFill>
                  <a:schemeClr val="accent2">
                    <a:lumMod val="75000"/>
                  </a:schemeClr>
                </a:solidFill>
              </a:rPr>
              <a:t>/images/</a:t>
            </a:r>
            <a:r>
              <a:rPr lang="en-US" sz="1000" dirty="0" err="1">
                <a:solidFill>
                  <a:schemeClr val="accent2">
                    <a:lumMod val="75000"/>
                  </a:schemeClr>
                </a:solidFill>
              </a:rPr>
              <a:t>pagesImages</a:t>
            </a:r>
            <a:r>
              <a:rPr lang="en-US" sz="1000" dirty="0">
                <a:solidFill>
                  <a:schemeClr val="accent2">
                    <a:lumMod val="75000"/>
                  </a:schemeClr>
                </a:solidFill>
              </a:rPr>
              <a:t>/Grise%20Fiord%20with%20Images_html_m2abe75e.jpg</a:t>
            </a:r>
          </a:p>
        </p:txBody>
      </p:sp>
    </p:spTree>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1" y="0"/>
            <a:ext cx="4953000" cy="6858000"/>
          </a:xfrm>
          <a:prstGeom prst="rect">
            <a:avLst/>
          </a:prstGeom>
          <a:noFill/>
          <a:ln>
            <a:noFill/>
          </a:ln>
        </p:spPr>
      </p:pic>
      <p:sp>
        <p:nvSpPr>
          <p:cNvPr id="3" name="Title 2"/>
          <p:cNvSpPr>
            <a:spLocks noGrp="1"/>
          </p:cNvSpPr>
          <p:nvPr>
            <p:ph type="title"/>
          </p:nvPr>
        </p:nvSpPr>
        <p:spPr>
          <a:xfrm>
            <a:off x="292100" y="122767"/>
            <a:ext cx="3612822" cy="1536192"/>
          </a:xfrm>
        </p:spPr>
        <p:txBody>
          <a:bodyPr/>
          <a:lstStyle/>
          <a:p>
            <a:r>
              <a:rPr lang="en-US" sz="2400" b="1" dirty="0" smtClean="0"/>
              <a:t>Quote by Indigenous Speaker at 1967 Conference on Native Education </a:t>
            </a:r>
            <a:r>
              <a:rPr lang="en-US" sz="1800" b="1" dirty="0" smtClean="0"/>
              <a:t>(Saskatoon)</a:t>
            </a:r>
            <a:endParaRPr lang="en-US" sz="1800" b="1" dirty="0"/>
          </a:p>
        </p:txBody>
      </p:sp>
      <p:sp>
        <p:nvSpPr>
          <p:cNvPr id="7" name="TextBox 6"/>
          <p:cNvSpPr txBox="1"/>
          <p:nvPr/>
        </p:nvSpPr>
        <p:spPr>
          <a:xfrm>
            <a:off x="292100" y="1685569"/>
            <a:ext cx="3612822" cy="5362493"/>
          </a:xfrm>
          <a:prstGeom prst="rect">
            <a:avLst/>
          </a:prstGeom>
          <a:noFill/>
        </p:spPr>
        <p:txBody>
          <a:bodyPr wrap="square" rtlCol="0">
            <a:spAutoFit/>
          </a:bodyPr>
          <a:lstStyle/>
          <a:p>
            <a:pPr algn="just">
              <a:lnSpc>
                <a:spcPct val="120000"/>
              </a:lnSpc>
            </a:pPr>
            <a:r>
              <a:rPr lang="en-US" sz="2200" dirty="0" smtClean="0"/>
              <a:t>“I pray that God will put the right words into our mouths. For the destinies of our beautiful brown babies rest partly in our ability to say the right words at the right time. It is an overwhelming responsibility, for, in only two days, we must break the fossilized crusts that have formed over us in the past 100 years of silence.”</a:t>
            </a:r>
          </a:p>
          <a:p>
            <a:pPr algn="just">
              <a:lnSpc>
                <a:spcPct val="120000"/>
              </a:lnSpc>
            </a:pPr>
            <a:endParaRPr lang="en-US" sz="2200" dirty="0"/>
          </a:p>
        </p:txBody>
      </p:sp>
    </p:spTree>
    <p:extLst>
      <p:ext uri="{BB962C8B-B14F-4D97-AF65-F5344CB8AC3E}">
        <p14:creationId xmlns:p14="http://schemas.microsoft.com/office/powerpoint/2010/main" val="1265855327"/>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idx="4294967295"/>
          </p:nvPr>
        </p:nvSpPr>
        <p:spPr>
          <a:xfrm>
            <a:off x="0" y="92075"/>
            <a:ext cx="8931564" cy="1470025"/>
          </a:xfrm>
        </p:spPr>
        <p:txBody>
          <a:bodyPr/>
          <a:lstStyle/>
          <a:p>
            <a:pPr>
              <a:lnSpc>
                <a:spcPct val="90000"/>
              </a:lnSpc>
            </a:pPr>
            <a:r>
              <a:rPr lang="en-US" sz="3600" b="1" dirty="0" smtClean="0"/>
              <a:t>Negative Depiction of a Mass-murdered People in a Children’s Comic</a:t>
            </a:r>
            <a:endParaRPr lang="en-US" sz="3600" b="1" dirty="0"/>
          </a:p>
        </p:txBody>
      </p:sp>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1562100"/>
            <a:ext cx="4064000" cy="5146507"/>
          </a:xfrm>
          <a:prstGeom prst="rect">
            <a:avLst/>
          </a:prstGeom>
          <a:noFill/>
          <a:ln>
            <a:noFill/>
          </a:ln>
        </p:spPr>
      </p:pic>
    </p:spTree>
    <p:extLst>
      <p:ext uri="{BB962C8B-B14F-4D97-AF65-F5344CB8AC3E}">
        <p14:creationId xmlns:p14="http://schemas.microsoft.com/office/powerpoint/2010/main" val="4021094842"/>
      </p:ext>
    </p:extLst>
  </p:cSld>
  <p:clrMapOvr>
    <a:masterClrMapping/>
  </p:clrMapOvr>
  <mc:AlternateContent xmlns:mc="http://schemas.openxmlformats.org/markup-compatibility/2006" xmlns:p14="http://schemas.microsoft.com/office/powerpoint/2010/main">
    <mc:Choice Requires="p14">
      <p:transition spd="med" p14:dur="700" advClick="0" advTm="50">
        <p:fade/>
      </p:transition>
    </mc:Choice>
    <mc:Fallback xmlns="">
      <p:transition spd="med" advClick="0" advTm="50">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7018"/>
            <a:ext cx="3612822" cy="1536192"/>
          </a:xfrm>
        </p:spPr>
        <p:txBody>
          <a:bodyPr/>
          <a:lstStyle/>
          <a:p>
            <a:r>
              <a:rPr lang="en-US" sz="3200" b="1" dirty="0" smtClean="0"/>
              <a:t>The Myth of the Bloodthirsty Savage</a:t>
            </a:r>
            <a:endParaRPr lang="en-US" sz="3200" b="1" dirty="0"/>
          </a:p>
        </p:txBody>
      </p:sp>
      <p:pic>
        <p:nvPicPr>
          <p:cNvPr id="5" name="Picture Placeholder 4"/>
          <p:cNvPicPr>
            <a:picLocks noGrp="1"/>
          </p:cNvPicPr>
          <p:nvPr>
            <p:ph type="pic" idx="1"/>
          </p:nvPr>
        </p:nvPicPr>
        <p:blipFill>
          <a:blip r:embed="rId3" cstate="print">
            <a:extLst>
              <a:ext uri="{28A0092B-C50C-407E-A947-70E740481C1C}">
                <a14:useLocalDpi xmlns:a14="http://schemas.microsoft.com/office/drawing/2010/main" val="0"/>
              </a:ext>
            </a:extLst>
          </a:blip>
          <a:srcRect l="3698" r="3698"/>
          <a:stretch>
            <a:fillRect/>
          </a:stretch>
        </p:blipFill>
        <p:spPr bwMode="auto">
          <a:prstGeom prst="rect">
            <a:avLst/>
          </a:prstGeom>
          <a:noFill/>
          <a:ln>
            <a:noFill/>
          </a:ln>
        </p:spPr>
      </p:pic>
      <p:sp>
        <p:nvSpPr>
          <p:cNvPr id="3" name="Content Placeholder 2"/>
          <p:cNvSpPr>
            <a:spLocks noGrp="1"/>
          </p:cNvSpPr>
          <p:nvPr>
            <p:ph type="body" sz="half" idx="2"/>
          </p:nvPr>
        </p:nvSpPr>
        <p:spPr>
          <a:xfrm>
            <a:off x="379984" y="1693210"/>
            <a:ext cx="3613792" cy="4966207"/>
          </a:xfrm>
        </p:spPr>
        <p:txBody>
          <a:bodyPr>
            <a:normAutofit fontScale="47500" lnSpcReduction="20000"/>
          </a:bodyPr>
          <a:lstStyle/>
          <a:p>
            <a:pPr>
              <a:lnSpc>
                <a:spcPct val="160000"/>
              </a:lnSpc>
            </a:pPr>
            <a:endParaRPr lang="en-US" dirty="0" smtClean="0">
              <a:solidFill>
                <a:schemeClr val="accent3">
                  <a:lumMod val="50000"/>
                </a:schemeClr>
              </a:solidFill>
            </a:endParaRPr>
          </a:p>
          <a:p>
            <a:pPr>
              <a:lnSpc>
                <a:spcPct val="160000"/>
              </a:lnSpc>
            </a:pPr>
            <a:r>
              <a:rPr lang="en-US" sz="3600" dirty="0" smtClean="0">
                <a:solidFill>
                  <a:schemeClr val="accent3">
                    <a:lumMod val="50000"/>
                  </a:schemeClr>
                </a:solidFill>
              </a:rPr>
              <a:t>“The images are often those of </a:t>
            </a:r>
            <a:r>
              <a:rPr lang="en-US" sz="3600" b="1" dirty="0" smtClean="0">
                <a:solidFill>
                  <a:schemeClr val="tx2">
                    <a:lumMod val="75000"/>
                  </a:schemeClr>
                </a:solidFill>
              </a:rPr>
              <a:t>murderous savages </a:t>
            </a:r>
            <a:r>
              <a:rPr lang="en-US" sz="3600" dirty="0" smtClean="0">
                <a:solidFill>
                  <a:schemeClr val="accent3">
                    <a:lumMod val="50000"/>
                  </a:schemeClr>
                </a:solidFill>
              </a:rPr>
              <a:t>with painted faces, yelling war whoops, and descending on the unsuspecting women and children. </a:t>
            </a:r>
            <a:r>
              <a:rPr lang="en-US" sz="3600" b="1" dirty="0" smtClean="0">
                <a:solidFill>
                  <a:schemeClr val="accent3">
                    <a:lumMod val="50000"/>
                  </a:schemeClr>
                </a:solidFill>
              </a:rPr>
              <a:t>Portrayals such as these</a:t>
            </a:r>
            <a:r>
              <a:rPr lang="en-US" sz="3600" dirty="0" smtClean="0">
                <a:solidFill>
                  <a:schemeClr val="accent3">
                    <a:lumMod val="50000"/>
                  </a:schemeClr>
                </a:solidFill>
              </a:rPr>
              <a:t>, often motivated by social and political factors, </a:t>
            </a:r>
            <a:r>
              <a:rPr lang="en-US" sz="3600" b="1" dirty="0" smtClean="0">
                <a:solidFill>
                  <a:schemeClr val="accent3">
                    <a:lumMod val="50000"/>
                  </a:schemeClr>
                </a:solidFill>
              </a:rPr>
              <a:t>were used to justify the inhuman treatment of Native people and the taking of their lands.”</a:t>
            </a:r>
          </a:p>
          <a:p>
            <a:endParaRPr lang="en-US" dirty="0" smtClean="0"/>
          </a:p>
          <a:p>
            <a:pPr algn="just">
              <a:buNone/>
            </a:pPr>
            <a:endParaRPr lang="en-US" dirty="0" smtClean="0">
              <a:latin typeface="Cambria" pitchFamily="18" charset="0"/>
            </a:endParaRPr>
          </a:p>
          <a:p>
            <a:pPr algn="just"/>
            <a:r>
              <a:rPr lang="en-US" sz="2000" b="1" dirty="0" smtClean="0">
                <a:solidFill>
                  <a:schemeClr val="accent3"/>
                </a:solidFill>
                <a:latin typeface="Cambria" pitchFamily="18" charset="0"/>
              </a:rPr>
              <a:t>Source: </a:t>
            </a:r>
            <a:r>
              <a:rPr lang="en-US" sz="2000" i="1" dirty="0" smtClean="0">
                <a:solidFill>
                  <a:schemeClr val="accent3"/>
                </a:solidFill>
                <a:latin typeface="Cambria" pitchFamily="18" charset="0"/>
              </a:rPr>
              <a:t>Images that Injure: Pictorial Stereotypes in the Media, </a:t>
            </a:r>
            <a:r>
              <a:rPr lang="en-US" sz="2000" dirty="0" smtClean="0">
                <a:solidFill>
                  <a:schemeClr val="accent3"/>
                </a:solidFill>
                <a:latin typeface="Cambria" pitchFamily="18" charset="0"/>
              </a:rPr>
              <a:t>editors Paul Martin Lester and Susan Dente Ross, 114.</a:t>
            </a:r>
            <a:endParaRPr lang="en-US" sz="2000" dirty="0" smtClean="0">
              <a:solidFill>
                <a:schemeClr val="accent3"/>
              </a:solidFill>
            </a:endParaRPr>
          </a:p>
          <a:p>
            <a:endParaRPr lang="en-US" sz="1400" dirty="0">
              <a:solidFill>
                <a:schemeClr val="accent3"/>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Settlers Attacked by Indian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879927" y="-59008"/>
            <a:ext cx="4727731" cy="7070952"/>
          </a:xfrm>
          <a:prstGeom prst="rect">
            <a:avLst/>
          </a:prstGeom>
        </p:spPr>
      </p:pic>
      <p:sp>
        <p:nvSpPr>
          <p:cNvPr id="6" name="TextBox 5"/>
          <p:cNvSpPr txBox="1"/>
          <p:nvPr/>
        </p:nvSpPr>
        <p:spPr>
          <a:xfrm>
            <a:off x="354158" y="0"/>
            <a:ext cx="8060153" cy="1015663"/>
          </a:xfrm>
          <a:prstGeom prst="rect">
            <a:avLst/>
          </a:prstGeom>
          <a:noFill/>
        </p:spPr>
        <p:txBody>
          <a:bodyPr wrap="square" rtlCol="0">
            <a:spAutoFit/>
          </a:bodyPr>
          <a:lstStyle/>
          <a:p>
            <a:pPr algn="ctr"/>
            <a:r>
              <a:rPr lang="en-US" sz="2000" dirty="0" smtClean="0">
                <a:solidFill>
                  <a:schemeClr val="tx2"/>
                </a:solidFill>
                <a:latin typeface="BlairMdITC TT-Medium"/>
                <a:cs typeface="BlairMdITC TT-Medium"/>
              </a:rPr>
              <a:t>IMAGE TO GENERATE FEAR, AND COMPLICITY OF THE PUBLIC: </a:t>
            </a:r>
          </a:p>
          <a:p>
            <a:pPr algn="ctr"/>
            <a:r>
              <a:rPr lang="en-US" sz="2000" b="1" dirty="0" smtClean="0">
                <a:solidFill>
                  <a:schemeClr val="tx2"/>
                </a:solidFill>
                <a:latin typeface="BlairMdITC TT-Medium"/>
                <a:cs typeface="BlairMdITC TT-Medium"/>
              </a:rPr>
              <a:t>“SETTLERS ATTACKED BY INDIANS”</a:t>
            </a:r>
            <a:endParaRPr lang="en-US" sz="2000" b="1" dirty="0">
              <a:solidFill>
                <a:schemeClr val="tx2"/>
              </a:solidFill>
              <a:latin typeface="BlairMdITC TT-Medium"/>
              <a:cs typeface="BlairMdITC TT-Medium"/>
            </a:endParaRPr>
          </a:p>
        </p:txBody>
      </p:sp>
      <p:sp>
        <p:nvSpPr>
          <p:cNvPr id="7" name="TextBox 6"/>
          <p:cNvSpPr txBox="1"/>
          <p:nvPr/>
        </p:nvSpPr>
        <p:spPr>
          <a:xfrm>
            <a:off x="2466896" y="6102495"/>
            <a:ext cx="3610521" cy="369332"/>
          </a:xfrm>
          <a:prstGeom prst="rect">
            <a:avLst/>
          </a:prstGeom>
          <a:noFill/>
        </p:spPr>
        <p:txBody>
          <a:bodyPr wrap="none" rtlCol="0">
            <a:spAutoFit/>
          </a:bodyPr>
          <a:lstStyle/>
          <a:p>
            <a:r>
              <a:rPr lang="en-US" b="1" dirty="0" smtClean="0"/>
              <a:t>Source: </a:t>
            </a:r>
            <a:r>
              <a:rPr lang="en-US" dirty="0" smtClean="0"/>
              <a:t>Harper’s Weekly, circa 1870</a:t>
            </a:r>
            <a:endParaRPr lang="en-US" dirty="0"/>
          </a:p>
        </p:txBody>
      </p:sp>
    </p:spTree>
    <p:extLst>
      <p:ext uri="{BB962C8B-B14F-4D97-AF65-F5344CB8AC3E}">
        <p14:creationId xmlns:p14="http://schemas.microsoft.com/office/powerpoint/2010/main" val="4026090170"/>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836" y="914401"/>
            <a:ext cx="7370619" cy="5649494"/>
          </a:xfrm>
          <a:prstGeom prst="rect">
            <a:avLst/>
          </a:prstGeom>
          <a:noFill/>
          <a:ln>
            <a:noFill/>
          </a:ln>
        </p:spPr>
      </p:pic>
      <p:sp>
        <p:nvSpPr>
          <p:cNvPr id="3" name="Title 2"/>
          <p:cNvSpPr>
            <a:spLocks noGrp="1"/>
          </p:cNvSpPr>
          <p:nvPr>
            <p:ph type="title"/>
          </p:nvPr>
        </p:nvSpPr>
        <p:spPr>
          <a:xfrm>
            <a:off x="-1" y="0"/>
            <a:ext cx="5957455" cy="766618"/>
          </a:xfrm>
        </p:spPr>
        <p:txBody>
          <a:bodyPr/>
          <a:lstStyle/>
          <a:p>
            <a:r>
              <a:rPr lang="en-US" b="1" dirty="0" smtClean="0">
                <a:solidFill>
                  <a:schemeClr val="accent3">
                    <a:lumMod val="75000"/>
                  </a:schemeClr>
                </a:solidFill>
              </a:rPr>
              <a:t>Pawnee Bill Wild West Show</a:t>
            </a:r>
            <a:endParaRPr lang="en-US" b="1" dirty="0">
              <a:solidFill>
                <a:schemeClr val="accent3">
                  <a:lumMod val="75000"/>
                </a:schemeClr>
              </a:solidFill>
            </a:endParaRPr>
          </a:p>
        </p:txBody>
      </p:sp>
    </p:spTree>
    <p:extLst>
      <p:ext uri="{BB962C8B-B14F-4D97-AF65-F5344CB8AC3E}">
        <p14:creationId xmlns:p14="http://schemas.microsoft.com/office/powerpoint/2010/main" val="486263662"/>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6350"/>
            <a:ext cx="5181600" cy="6845300"/>
          </a:xfrm>
          <a:prstGeom prst="rect">
            <a:avLst/>
          </a:prstGeom>
          <a:noFill/>
          <a:ln>
            <a:noFill/>
          </a:ln>
        </p:spPr>
      </p:pic>
    </p:spTree>
    <p:extLst>
      <p:ext uri="{BB962C8B-B14F-4D97-AF65-F5344CB8AC3E}">
        <p14:creationId xmlns:p14="http://schemas.microsoft.com/office/powerpoint/2010/main" val="805014483"/>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3612822" cy="1536192"/>
          </a:xfrm>
        </p:spPr>
        <p:txBody>
          <a:bodyPr/>
          <a:lstStyle/>
          <a:p>
            <a:r>
              <a:rPr lang="en-US" sz="2800" b="1" dirty="0" smtClean="0"/>
              <a:t>Savage Quality Firearms: The Dehumanization Continues</a:t>
            </a:r>
            <a:endParaRPr lang="en-US" sz="2800" b="1" dirty="0"/>
          </a:p>
        </p:txBody>
      </p:sp>
      <p:pic>
        <p:nvPicPr>
          <p:cNvPr id="112642" name="Picture 2" descr="http://rlv.zcache.com/savage_arms_screaming_indian_front_tshirt-r08a5ebdecbca4291ab2cafa236e54c7d_804gs_512.jpg"/>
          <p:cNvPicPr>
            <a:picLocks noGrp="1" noChangeAspect="1" noChangeArrowheads="1"/>
          </p:cNvPicPr>
          <p:nvPr>
            <p:ph type="pic" idx="1"/>
          </p:nvPr>
        </p:nvPicPr>
        <p:blipFill>
          <a:blip r:embed="rId3" cstate="print"/>
          <a:srcRect l="16537" r="16537"/>
          <a:stretch>
            <a:fillRect/>
          </a:stretch>
        </p:blipFill>
        <p:spPr bwMode="auto">
          <a:xfrm>
            <a:off x="4534315" y="380999"/>
            <a:ext cx="4152486" cy="6204527"/>
          </a:xfrm>
          <a:prstGeom prst="rect">
            <a:avLst/>
          </a:prstGeom>
          <a:noFill/>
        </p:spPr>
      </p:pic>
      <p:sp>
        <p:nvSpPr>
          <p:cNvPr id="4" name="Text Placeholder 3"/>
          <p:cNvSpPr>
            <a:spLocks noGrp="1"/>
          </p:cNvSpPr>
          <p:nvPr>
            <p:ph type="body" sz="half" idx="2"/>
          </p:nvPr>
        </p:nvSpPr>
        <p:spPr>
          <a:xfrm>
            <a:off x="379984" y="1917193"/>
            <a:ext cx="3613792" cy="4779172"/>
          </a:xfrm>
        </p:spPr>
        <p:txBody>
          <a:bodyPr>
            <a:normAutofit/>
          </a:bodyPr>
          <a:lstStyle/>
          <a:p>
            <a:pPr algn="just">
              <a:lnSpc>
                <a:spcPct val="150000"/>
              </a:lnSpc>
            </a:pPr>
            <a:r>
              <a:rPr lang="en-US" dirty="0" smtClean="0">
                <a:solidFill>
                  <a:schemeClr val="accent3">
                    <a:lumMod val="75000"/>
                  </a:schemeClr>
                </a:solidFill>
              </a:rPr>
              <a:t>A clear instance of cultural appropriation of the </a:t>
            </a:r>
            <a:r>
              <a:rPr lang="en-US" b="1" dirty="0" smtClean="0">
                <a:solidFill>
                  <a:schemeClr val="accent3">
                    <a:lumMod val="75000"/>
                  </a:schemeClr>
                </a:solidFill>
              </a:rPr>
              <a:t>MYTHICAL </a:t>
            </a:r>
            <a:r>
              <a:rPr lang="en-US" dirty="0" smtClean="0">
                <a:solidFill>
                  <a:schemeClr val="accent3">
                    <a:lumMod val="75000"/>
                  </a:schemeClr>
                </a:solidFill>
              </a:rPr>
              <a:t>and </a:t>
            </a:r>
            <a:r>
              <a:rPr lang="en-US" b="1" dirty="0" smtClean="0">
                <a:solidFill>
                  <a:schemeClr val="accent3">
                    <a:lumMod val="75000"/>
                  </a:schemeClr>
                </a:solidFill>
              </a:rPr>
              <a:t>CONSTRUCTED identity </a:t>
            </a:r>
            <a:r>
              <a:rPr lang="en-US" dirty="0" smtClean="0">
                <a:solidFill>
                  <a:schemeClr val="accent3">
                    <a:lumMod val="75000"/>
                  </a:schemeClr>
                </a:solidFill>
              </a:rPr>
              <a:t>of the “savage </a:t>
            </a:r>
            <a:r>
              <a:rPr lang="en-US" dirty="0" err="1" smtClean="0">
                <a:solidFill>
                  <a:schemeClr val="accent3">
                    <a:lumMod val="75000"/>
                  </a:schemeClr>
                </a:solidFill>
              </a:rPr>
              <a:t>indian</a:t>
            </a:r>
            <a:r>
              <a:rPr lang="en-US" dirty="0" smtClean="0">
                <a:solidFill>
                  <a:schemeClr val="accent3">
                    <a:lumMod val="75000"/>
                  </a:schemeClr>
                </a:solidFill>
              </a:rPr>
              <a:t>.” </a:t>
            </a:r>
            <a:r>
              <a:rPr lang="en-US" b="1" dirty="0" smtClean="0">
                <a:solidFill>
                  <a:schemeClr val="accent3">
                    <a:lumMod val="75000"/>
                  </a:schemeClr>
                </a:solidFill>
              </a:rPr>
              <a:t>In this instance, the “savage </a:t>
            </a:r>
            <a:r>
              <a:rPr lang="en-US" b="1" dirty="0" err="1" smtClean="0">
                <a:solidFill>
                  <a:schemeClr val="accent3">
                    <a:lumMod val="75000"/>
                  </a:schemeClr>
                </a:solidFill>
              </a:rPr>
              <a:t>indian</a:t>
            </a:r>
            <a:r>
              <a:rPr lang="en-US" b="1" dirty="0" smtClean="0">
                <a:solidFill>
                  <a:schemeClr val="accent3">
                    <a:lumMod val="75000"/>
                  </a:schemeClr>
                </a:solidFill>
              </a:rPr>
              <a:t>” is being used to sell death: </a:t>
            </a:r>
            <a:r>
              <a:rPr lang="en-US" dirty="0" smtClean="0">
                <a:solidFill>
                  <a:schemeClr val="accent3">
                    <a:lumMod val="75000"/>
                  </a:schemeClr>
                </a:solidFill>
              </a:rPr>
              <a:t>guns and other equipment associated with killing. This is a current day example of the dehumanization and </a:t>
            </a:r>
            <a:r>
              <a:rPr lang="en-US" dirty="0" err="1" smtClean="0">
                <a:solidFill>
                  <a:schemeClr val="accent3">
                    <a:lumMod val="75000"/>
                  </a:schemeClr>
                </a:solidFill>
              </a:rPr>
              <a:t>racialization</a:t>
            </a:r>
            <a:r>
              <a:rPr lang="en-US" dirty="0" smtClean="0">
                <a:solidFill>
                  <a:schemeClr val="accent3">
                    <a:lumMod val="75000"/>
                  </a:schemeClr>
                </a:solidFill>
              </a:rPr>
              <a:t> of indigenous peoples.</a:t>
            </a:r>
            <a:endParaRPr lang="en-US" dirty="0">
              <a:solidFill>
                <a:schemeClr val="accent3">
                  <a:lumMod val="75000"/>
                </a:scheme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79984" y="0"/>
            <a:ext cx="3612822" cy="1293091"/>
          </a:xfrm>
        </p:spPr>
        <p:txBody>
          <a:bodyPr/>
          <a:lstStyle/>
          <a:p>
            <a:r>
              <a:rPr lang="en-US" b="1" dirty="0" smtClean="0"/>
              <a:t>Branding the Savage Warrior</a:t>
            </a:r>
            <a:endParaRPr lang="en-US" b="1" dirty="0"/>
          </a:p>
        </p:txBody>
      </p:sp>
      <p:sp>
        <p:nvSpPr>
          <p:cNvPr id="11" name="Text Placeholder 10"/>
          <p:cNvSpPr>
            <a:spLocks noGrp="1"/>
          </p:cNvSpPr>
          <p:nvPr>
            <p:ph type="body" sz="half" idx="2"/>
          </p:nvPr>
        </p:nvSpPr>
        <p:spPr>
          <a:xfrm>
            <a:off x="379984" y="1536192"/>
            <a:ext cx="3613792" cy="5090899"/>
          </a:xfrm>
        </p:spPr>
        <p:txBody>
          <a:bodyPr>
            <a:normAutofit fontScale="92500" lnSpcReduction="10000"/>
          </a:bodyPr>
          <a:lstStyle/>
          <a:p>
            <a:pPr algn="just"/>
            <a:r>
              <a:rPr lang="en-US" dirty="0" smtClean="0">
                <a:solidFill>
                  <a:schemeClr val="accent3"/>
                </a:solidFill>
              </a:rPr>
              <a:t>“The </a:t>
            </a:r>
            <a:r>
              <a:rPr lang="en-US" sz="2200" b="1" dirty="0" smtClean="0"/>
              <a:t>Redskins</a:t>
            </a:r>
            <a:r>
              <a:rPr lang="en-US" sz="2200" dirty="0" smtClean="0"/>
              <a:t>, </a:t>
            </a:r>
            <a:r>
              <a:rPr lang="en-US" dirty="0" smtClean="0">
                <a:solidFill>
                  <a:schemeClr val="accent3"/>
                </a:solidFill>
              </a:rPr>
              <a:t>a term defined as derogatory by Webster’s dictionary and viewed by many Native people with the same disgust as the word </a:t>
            </a:r>
            <a:r>
              <a:rPr lang="en-US" i="1" dirty="0" smtClean="0">
                <a:solidFill>
                  <a:schemeClr val="accent3"/>
                </a:solidFill>
              </a:rPr>
              <a:t>nigger, </a:t>
            </a:r>
            <a:r>
              <a:rPr lang="en-US" dirty="0" smtClean="0">
                <a:solidFill>
                  <a:schemeClr val="accent3"/>
                </a:solidFill>
              </a:rPr>
              <a:t>don’t just defeat a </a:t>
            </a:r>
            <a:r>
              <a:rPr lang="en-US" dirty="0" smtClean="0">
                <a:solidFill>
                  <a:srgbClr val="0070C0"/>
                </a:solidFill>
              </a:rPr>
              <a:t>team</a:t>
            </a:r>
            <a:r>
              <a:rPr lang="en-US" dirty="0" smtClean="0">
                <a:solidFill>
                  <a:schemeClr val="accent3"/>
                </a:solidFill>
              </a:rPr>
              <a:t>, they </a:t>
            </a:r>
            <a:r>
              <a:rPr lang="en-US" i="1" dirty="0" smtClean="0">
                <a:solidFill>
                  <a:schemeClr val="accent3"/>
                </a:solidFill>
              </a:rPr>
              <a:t>scalp</a:t>
            </a:r>
            <a:r>
              <a:rPr lang="en-US" dirty="0" smtClean="0">
                <a:solidFill>
                  <a:schemeClr val="accent3"/>
                </a:solidFill>
              </a:rPr>
              <a:t> them, an image that brings with it another violent stereotype. </a:t>
            </a:r>
            <a:r>
              <a:rPr lang="en-US" b="1" dirty="0" smtClean="0">
                <a:solidFill>
                  <a:schemeClr val="tx2">
                    <a:lumMod val="75000"/>
                  </a:schemeClr>
                </a:solidFill>
              </a:rPr>
              <a:t>Scalping</a:t>
            </a:r>
            <a:r>
              <a:rPr lang="en-US" b="1" dirty="0" smtClean="0">
                <a:solidFill>
                  <a:srgbClr val="FF0000"/>
                </a:solidFill>
              </a:rPr>
              <a:t> </a:t>
            </a:r>
            <a:r>
              <a:rPr lang="en-US" dirty="0" smtClean="0">
                <a:solidFill>
                  <a:schemeClr val="accent3"/>
                </a:solidFill>
              </a:rPr>
              <a:t>is a term often accompanied by </a:t>
            </a:r>
            <a:r>
              <a:rPr lang="en-US" i="1" dirty="0" smtClean="0">
                <a:solidFill>
                  <a:schemeClr val="accent3"/>
                </a:solidFill>
              </a:rPr>
              <a:t>Indian</a:t>
            </a:r>
            <a:r>
              <a:rPr lang="en-US" dirty="0" smtClean="0">
                <a:solidFill>
                  <a:schemeClr val="accent3"/>
                </a:solidFill>
              </a:rPr>
              <a:t> and presents the image of fierceness, savagery, and violence. </a:t>
            </a:r>
            <a:r>
              <a:rPr lang="en-US" b="1" dirty="0" smtClean="0"/>
              <a:t>Most people don’t know it was </a:t>
            </a:r>
            <a:r>
              <a:rPr lang="en-US" b="1" u="sng" dirty="0" smtClean="0"/>
              <a:t>Europeans</a:t>
            </a:r>
            <a:r>
              <a:rPr lang="en-US" b="1" dirty="0" smtClean="0"/>
              <a:t> who originated this practice in America. </a:t>
            </a:r>
            <a:r>
              <a:rPr lang="en-US" dirty="0" smtClean="0">
                <a:solidFill>
                  <a:schemeClr val="accent3"/>
                </a:solidFill>
              </a:rPr>
              <a:t>In the 1700s, Massachusetts offered bounties for the scalps of Indian people – </a:t>
            </a:r>
            <a:r>
              <a:rPr lang="en-US" b="1" dirty="0" smtClean="0"/>
              <a:t>40 pounds for a male, 20 for a female or young child (Rethinking Schools, 1991).” </a:t>
            </a:r>
          </a:p>
          <a:p>
            <a:pPr algn="just"/>
            <a:endParaRPr lang="en-US" b="1" dirty="0" smtClean="0"/>
          </a:p>
          <a:p>
            <a:pPr algn="l"/>
            <a:r>
              <a:rPr lang="en-US" sz="1100" b="1" dirty="0" smtClean="0"/>
              <a:t>Source: </a:t>
            </a:r>
            <a:r>
              <a:rPr lang="en-US" sz="1100" i="1" dirty="0" smtClean="0">
                <a:solidFill>
                  <a:schemeClr val="accent3"/>
                </a:solidFill>
                <a:latin typeface="Cambria" pitchFamily="18" charset="0"/>
              </a:rPr>
              <a:t>Images that Injure: Pictorial Stereotypes in the Media, </a:t>
            </a:r>
            <a:r>
              <a:rPr lang="en-US" sz="1100" dirty="0" smtClean="0">
                <a:solidFill>
                  <a:schemeClr val="accent3"/>
                </a:solidFill>
                <a:latin typeface="Cambria" pitchFamily="18" charset="0"/>
              </a:rPr>
              <a:t>editors Paul Martin Lester and Susan Dente Ross,  p. 115</a:t>
            </a:r>
            <a:endParaRPr lang="en-US" sz="1100" b="1" dirty="0" smtClean="0"/>
          </a:p>
          <a:p>
            <a:endParaRPr lang="en-US" dirty="0"/>
          </a:p>
        </p:txBody>
      </p:sp>
      <p:pic>
        <p:nvPicPr>
          <p:cNvPr id="2" name="Picture 1"/>
          <p:cNvPicPr>
            <a:picLocks noChangeAspect="1"/>
          </p:cNvPicPr>
          <p:nvPr/>
        </p:nvPicPr>
        <p:blipFill>
          <a:blip r:embed="rId3"/>
          <a:stretch>
            <a:fillRect/>
          </a:stretch>
        </p:blipFill>
        <p:spPr>
          <a:xfrm>
            <a:off x="4287527" y="1293091"/>
            <a:ext cx="4856472" cy="4264985"/>
          </a:xfrm>
          <a:prstGeom prst="rect">
            <a:avLst/>
          </a:prstGeom>
        </p:spPr>
      </p:pic>
      <p:sp>
        <p:nvSpPr>
          <p:cNvPr id="4" name="TextBox 3"/>
          <p:cNvSpPr txBox="1"/>
          <p:nvPr/>
        </p:nvSpPr>
        <p:spPr>
          <a:xfrm>
            <a:off x="4438408" y="5885023"/>
            <a:ext cx="4564141" cy="523220"/>
          </a:xfrm>
          <a:prstGeom prst="rect">
            <a:avLst/>
          </a:prstGeom>
          <a:noFill/>
        </p:spPr>
        <p:txBody>
          <a:bodyPr wrap="square" rtlCol="0">
            <a:spAutoFit/>
          </a:bodyPr>
          <a:lstStyle/>
          <a:p>
            <a:r>
              <a:rPr lang="en-US" sz="1600" dirty="0" smtClean="0">
                <a:solidFill>
                  <a:srgbClr val="0000FF"/>
                </a:solidFill>
              </a:rPr>
              <a:t>A Washington ‘Redskins’ Fan. </a:t>
            </a:r>
            <a:r>
              <a:rPr lang="en-US" sz="1200" dirty="0" smtClean="0">
                <a:solidFill>
                  <a:schemeClr val="accent2">
                    <a:lumMod val="75000"/>
                  </a:schemeClr>
                </a:solidFill>
              </a:rPr>
              <a:t>http</a:t>
            </a:r>
            <a:r>
              <a:rPr lang="en-US" sz="1200" dirty="0">
                <a:solidFill>
                  <a:schemeClr val="accent2">
                    <a:lumMod val="75000"/>
                  </a:schemeClr>
                </a:solidFill>
              </a:rPr>
              <a:t>://a1.espncdn.com/photo/2012/1005/mag_dc_fans_13.jpg</a:t>
            </a:r>
          </a:p>
        </p:txBody>
      </p:sp>
    </p:spTree>
    <p:extLst>
      <p:ext uri="{BB962C8B-B14F-4D97-AF65-F5344CB8AC3E}">
        <p14:creationId xmlns:p14="http://schemas.microsoft.com/office/powerpoint/2010/main" val="24066386"/>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70000"/>
              </a:lnSpc>
            </a:pPr>
            <a:r>
              <a:rPr lang="en-US" sz="3600" b="1" dirty="0" smtClean="0"/>
              <a:t>5 Means of </a:t>
            </a:r>
            <a:r>
              <a:rPr lang="en-US" sz="3600" b="1" dirty="0" err="1" smtClean="0"/>
              <a:t>Eliminationism</a:t>
            </a:r>
            <a:r>
              <a:rPr lang="en-US" sz="3600" b="1" dirty="0" smtClean="0"/>
              <a:t/>
            </a:r>
            <a:br>
              <a:rPr lang="en-US" sz="3600" b="1" dirty="0" smtClean="0"/>
            </a:br>
            <a:r>
              <a:rPr lang="en-US" sz="1800" dirty="0" smtClean="0"/>
              <a:t>(acc0rding to Daniel Jonah </a:t>
            </a:r>
            <a:r>
              <a:rPr lang="en-US" sz="1800" dirty="0" err="1" smtClean="0"/>
              <a:t>Goldhagen</a:t>
            </a:r>
            <a:r>
              <a:rPr lang="en-US" sz="1800" dirty="0" smtClean="0"/>
              <a:t>)</a:t>
            </a:r>
            <a:endParaRPr lang="en-US" sz="3600" dirty="0"/>
          </a:p>
        </p:txBody>
      </p:sp>
      <p:sp>
        <p:nvSpPr>
          <p:cNvPr id="3" name="Content Placeholder 2"/>
          <p:cNvSpPr>
            <a:spLocks noGrp="1"/>
          </p:cNvSpPr>
          <p:nvPr>
            <p:ph idx="1"/>
          </p:nvPr>
        </p:nvSpPr>
        <p:spPr>
          <a:xfrm>
            <a:off x="792162" y="1868282"/>
            <a:ext cx="7570787" cy="4707967"/>
          </a:xfrm>
        </p:spPr>
        <p:txBody>
          <a:bodyPr>
            <a:normAutofit lnSpcReduction="10000"/>
          </a:bodyPr>
          <a:lstStyle/>
          <a:p>
            <a:pPr marL="514350" indent="-514350">
              <a:buFont typeface="+mj-lt"/>
              <a:buAutoNum type="arabicPeriod"/>
            </a:pPr>
            <a:r>
              <a:rPr lang="en-US" sz="3200" b="1" dirty="0" smtClean="0">
                <a:solidFill>
                  <a:srgbClr val="002060"/>
                </a:solidFill>
              </a:rPr>
              <a:t>Transformation</a:t>
            </a:r>
          </a:p>
          <a:p>
            <a:pPr marL="514350" indent="-514350">
              <a:buFont typeface="+mj-lt"/>
              <a:buAutoNum type="arabicPeriod"/>
            </a:pPr>
            <a:r>
              <a:rPr lang="en-US" sz="3200" b="1" dirty="0" smtClean="0">
                <a:solidFill>
                  <a:srgbClr val="002060"/>
                </a:solidFill>
              </a:rPr>
              <a:t>Repression</a:t>
            </a:r>
          </a:p>
          <a:p>
            <a:pPr marL="514350" indent="-514350">
              <a:buFont typeface="+mj-lt"/>
              <a:buAutoNum type="arabicPeriod"/>
            </a:pPr>
            <a:r>
              <a:rPr lang="en-US" sz="3200" b="1" dirty="0" smtClean="0">
                <a:solidFill>
                  <a:srgbClr val="002060"/>
                </a:solidFill>
              </a:rPr>
              <a:t>Expulsion (OR </a:t>
            </a:r>
            <a:r>
              <a:rPr lang="en-US" sz="3200" b="1" u="sng" dirty="0" smtClean="0">
                <a:solidFill>
                  <a:srgbClr val="002060"/>
                </a:solidFill>
              </a:rPr>
              <a:t>I would include containment)</a:t>
            </a:r>
          </a:p>
          <a:p>
            <a:pPr marL="514350" indent="-514350">
              <a:buFont typeface="+mj-lt"/>
              <a:buAutoNum type="arabicPeriod"/>
            </a:pPr>
            <a:r>
              <a:rPr lang="en-US" sz="3200" b="1" dirty="0" smtClean="0">
                <a:solidFill>
                  <a:srgbClr val="002060"/>
                </a:solidFill>
              </a:rPr>
              <a:t>Prevention of reproduction</a:t>
            </a:r>
          </a:p>
          <a:p>
            <a:pPr marL="514350" indent="-514350">
              <a:buFont typeface="+mj-lt"/>
              <a:buAutoNum type="arabicPeriod"/>
            </a:pPr>
            <a:r>
              <a:rPr lang="en-US" sz="3200" b="1" dirty="0" smtClean="0">
                <a:solidFill>
                  <a:srgbClr val="002060"/>
                </a:solidFill>
              </a:rPr>
              <a:t>Extermination (physical, psychological, and cultural)</a:t>
            </a:r>
          </a:p>
          <a:p>
            <a:pPr marL="514350" indent="-514350">
              <a:buFont typeface="+mj-lt"/>
              <a:buAutoNum type="arabicPeriod"/>
            </a:pPr>
            <a:endParaRPr lang="en-US" dirty="0"/>
          </a:p>
        </p:txBody>
      </p:sp>
    </p:spTree>
    <p:extLst>
      <p:ext uri="{BB962C8B-B14F-4D97-AF65-F5344CB8AC3E}">
        <p14:creationId xmlns:p14="http://schemas.microsoft.com/office/powerpoint/2010/main" val="3170282934"/>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3-eu-west-1.amazonaws.com/lookandlearn-preview/XM/XM10/XM10007/XM10007214.jpg"/>
          <p:cNvPicPr>
            <a:picLocks noChangeAspect="1" noChangeArrowheads="1"/>
          </p:cNvPicPr>
          <p:nvPr/>
        </p:nvPicPr>
        <p:blipFill>
          <a:blip r:embed="rId3" cstate="print"/>
          <a:srcRect/>
          <a:stretch>
            <a:fillRect/>
          </a:stretch>
        </p:blipFill>
        <p:spPr bwMode="auto">
          <a:xfrm>
            <a:off x="1080655" y="28905"/>
            <a:ext cx="6336145" cy="6744505"/>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 y="1483896"/>
            <a:ext cx="8889999" cy="3248526"/>
          </a:xfrm>
        </p:spPr>
        <p:txBody>
          <a:bodyPr/>
          <a:lstStyle/>
          <a:p>
            <a:r>
              <a:rPr lang="en-US" sz="5400" b="1" dirty="0" smtClean="0">
                <a:solidFill>
                  <a:srgbClr val="002060"/>
                </a:solidFill>
                <a:latin typeface="BlairMdITC TT-Medium"/>
                <a:cs typeface="BlairMdITC TT-Medium"/>
              </a:rPr>
              <a:t>Make no mistake: </a:t>
            </a:r>
            <a:r>
              <a:rPr lang="en-US" sz="5400" dirty="0" smtClean="0">
                <a:latin typeface="BlairMdITC TT-Medium"/>
                <a:cs typeface="BlairMdITC TT-Medium"/>
              </a:rPr>
              <a:t>Canada is guilty of </a:t>
            </a:r>
            <a:r>
              <a:rPr lang="en-US" sz="5400" b="1" u="sng" dirty="0" smtClean="0">
                <a:latin typeface="BlairMdITC TT-Medium"/>
                <a:cs typeface="BlairMdITC TT-Medium"/>
              </a:rPr>
              <a:t>all 5 means of </a:t>
            </a:r>
            <a:r>
              <a:rPr lang="en-US" sz="5400" b="1" u="sng" dirty="0" err="1" smtClean="0">
                <a:latin typeface="BlairMdITC TT-Medium"/>
                <a:cs typeface="BlairMdITC TT-Medium"/>
              </a:rPr>
              <a:t>eliminationism</a:t>
            </a:r>
            <a:r>
              <a:rPr lang="en-US" sz="5400" b="1" u="sng" dirty="0" smtClean="0">
                <a:latin typeface="BlairMdITC TT-Medium"/>
                <a:cs typeface="BlairMdITC TT-Medium"/>
              </a:rPr>
              <a:t>, of genocide</a:t>
            </a:r>
            <a:endParaRPr lang="en-US" sz="5400" b="1" u="sng" dirty="0">
              <a:latin typeface="BlairMdITC TT-Medium"/>
              <a:cs typeface="BlairMdITC TT-Medium"/>
            </a:endParaRPr>
          </a:p>
        </p:txBody>
      </p:sp>
    </p:spTree>
    <p:extLst>
      <p:ext uri="{BB962C8B-B14F-4D97-AF65-F5344CB8AC3E}">
        <p14:creationId xmlns:p14="http://schemas.microsoft.com/office/powerpoint/2010/main" val="3929845110"/>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8000" y="508000"/>
            <a:ext cx="8140700" cy="6709529"/>
          </a:xfrm>
          <a:prstGeom prst="rect">
            <a:avLst/>
          </a:prstGeom>
          <a:noFill/>
        </p:spPr>
        <p:txBody>
          <a:bodyPr wrap="square" rtlCol="0">
            <a:spAutoFit/>
          </a:bodyPr>
          <a:lstStyle/>
          <a:p>
            <a:pPr algn="ctr"/>
            <a:r>
              <a:rPr lang="en-US" sz="4000" i="1" dirty="0" smtClean="0">
                <a:solidFill>
                  <a:srgbClr val="002060"/>
                </a:solidFill>
              </a:rPr>
              <a:t>IGNORANCE IS </a:t>
            </a:r>
            <a:r>
              <a:rPr lang="en-US" sz="4000" b="1" i="1" dirty="0" smtClean="0">
                <a:solidFill>
                  <a:srgbClr val="002060"/>
                </a:solidFill>
              </a:rPr>
              <a:t>DEADLY</a:t>
            </a:r>
            <a:r>
              <a:rPr lang="en-US" sz="4000" i="1" dirty="0" smtClean="0">
                <a:solidFill>
                  <a:srgbClr val="002060"/>
                </a:solidFill>
              </a:rPr>
              <a:t> ESPECIALLY WHEN COUPLED WITH WHITE, EUROCENTRIC POLICIES SUPPORTED BY MEDIA (including SILENCE), IN COMPLICITY WITH PUBLIC  CONSENT OR APATHY</a:t>
            </a:r>
          </a:p>
          <a:p>
            <a:pPr algn="ctr"/>
            <a:endParaRPr lang="en-US" sz="4000" i="1" dirty="0" smtClean="0"/>
          </a:p>
          <a:p>
            <a:pPr algn="ctr"/>
            <a:r>
              <a:rPr lang="en-US" sz="3200" b="1" i="1" dirty="0" smtClean="0">
                <a:solidFill>
                  <a:schemeClr val="tx2">
                    <a:lumMod val="75000"/>
                  </a:schemeClr>
                </a:solidFill>
              </a:rPr>
              <a:t>“Colonialism is genocidal euro-</a:t>
            </a:r>
            <a:r>
              <a:rPr lang="en-US" sz="3200" b="1" i="1" dirty="0" err="1" smtClean="0">
                <a:solidFill>
                  <a:schemeClr val="tx2">
                    <a:lumMod val="75000"/>
                  </a:schemeClr>
                </a:solidFill>
              </a:rPr>
              <a:t>supremacism</a:t>
            </a:r>
            <a:r>
              <a:rPr lang="en-US" sz="3200" b="1" i="1" dirty="0" smtClean="0">
                <a:solidFill>
                  <a:schemeClr val="tx2">
                    <a:lumMod val="75000"/>
                  </a:schemeClr>
                </a:solidFill>
              </a:rPr>
              <a:t>. It is the imposition of domineering White supremacist Western control.” </a:t>
            </a:r>
          </a:p>
          <a:p>
            <a:pPr algn="ctr"/>
            <a:r>
              <a:rPr lang="en-US" i="1" dirty="0" smtClean="0"/>
              <a:t>(Arnold </a:t>
            </a:r>
            <a:r>
              <a:rPr lang="en-US" i="1" dirty="0" err="1" smtClean="0"/>
              <a:t>Itwaru</a:t>
            </a:r>
            <a:r>
              <a:rPr lang="en-US" i="1" dirty="0" smtClean="0"/>
              <a:t>, “Master Race, Murder and Gory Globalization”, p. 36)</a:t>
            </a:r>
          </a:p>
          <a:p>
            <a:pPr algn="ctr"/>
            <a:endParaRPr lang="en-US" i="1" dirty="0" smtClean="0"/>
          </a:p>
          <a:p>
            <a:pPr algn="ctr"/>
            <a:endParaRPr lang="en-US" i="1" dirty="0"/>
          </a:p>
        </p:txBody>
      </p:sp>
    </p:spTree>
    <p:extLst>
      <p:ext uri="{BB962C8B-B14F-4D97-AF65-F5344CB8AC3E}">
        <p14:creationId xmlns:p14="http://schemas.microsoft.com/office/powerpoint/2010/main" val="3207292032"/>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14923" y="364670"/>
            <a:ext cx="8122412" cy="6111369"/>
          </a:xfrm>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b="1" cap="all" dirty="0" smtClean="0">
                <a:ln/>
                <a:solidFill>
                  <a:schemeClr val="accent3">
                    <a:lumMod val="75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The Overwhelming Silence of Historical Truths: </a:t>
            </a:r>
            <a:br>
              <a:rPr lang="en-US" b="1" cap="all" dirty="0" smtClean="0">
                <a:ln/>
                <a:solidFill>
                  <a:schemeClr val="accent3">
                    <a:lumMod val="75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rPr>
            </a:br>
            <a:r>
              <a:rPr lang="en-US" b="1" cap="all" dirty="0" smtClean="0">
                <a:ln/>
                <a:solidFill>
                  <a:schemeClr val="accent3">
                    <a:lumMod val="75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 Crime Against Humanity?</a:t>
            </a:r>
            <a:endParaRPr lang="en-US" b="1" cap="all" dirty="0">
              <a:ln/>
              <a:solidFill>
                <a:schemeClr val="accent3">
                  <a:lumMod val="75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extLst>
      <p:ext uri="{BB962C8B-B14F-4D97-AF65-F5344CB8AC3E}">
        <p14:creationId xmlns:p14="http://schemas.microsoft.com/office/powerpoint/2010/main" val="2789590802"/>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4000" b="1" dirty="0" smtClean="0"/>
              <a:t>Inclusion of Canadian Indian Residential Schools in Curriculum</a:t>
            </a:r>
            <a:endParaRPr lang="en-US" sz="4000" b="1" dirty="0"/>
          </a:p>
        </p:txBody>
      </p:sp>
      <p:sp>
        <p:nvSpPr>
          <p:cNvPr id="3" name="Content Placeholder 2"/>
          <p:cNvSpPr>
            <a:spLocks noGrp="1"/>
          </p:cNvSpPr>
          <p:nvPr>
            <p:ph idx="1"/>
          </p:nvPr>
        </p:nvSpPr>
        <p:spPr>
          <a:xfrm>
            <a:off x="476282" y="1696502"/>
            <a:ext cx="8121215" cy="4494472"/>
          </a:xfrm>
        </p:spPr>
        <p:txBody>
          <a:bodyPr>
            <a:noAutofit/>
          </a:bodyPr>
          <a:lstStyle/>
          <a:p>
            <a:pPr marL="0" indent="0" algn="just">
              <a:buNone/>
            </a:pPr>
            <a:r>
              <a:rPr lang="en-US" b="1" dirty="0" smtClean="0">
                <a:solidFill>
                  <a:srgbClr val="FF0000"/>
                </a:solidFill>
              </a:rPr>
              <a:t>Continuing silence:</a:t>
            </a:r>
          </a:p>
          <a:p>
            <a:pPr algn="just"/>
            <a:r>
              <a:rPr lang="en-US" dirty="0" smtClean="0">
                <a:solidFill>
                  <a:schemeClr val="accent3">
                    <a:lumMod val="75000"/>
                  </a:schemeClr>
                </a:solidFill>
              </a:rPr>
              <a:t>The topic of </a:t>
            </a:r>
            <a:r>
              <a:rPr lang="en-US" b="1" dirty="0" smtClean="0">
                <a:solidFill>
                  <a:schemeClr val="accent3">
                    <a:lumMod val="75000"/>
                  </a:schemeClr>
                </a:solidFill>
              </a:rPr>
              <a:t>Indian Residential Schools </a:t>
            </a:r>
            <a:r>
              <a:rPr lang="en-US" dirty="0" smtClean="0">
                <a:solidFill>
                  <a:schemeClr val="accent3">
                    <a:lumMod val="75000"/>
                  </a:schemeClr>
                </a:solidFill>
              </a:rPr>
              <a:t>in Canadian history and social studies curriculum </a:t>
            </a:r>
            <a:r>
              <a:rPr lang="en-US" b="1" dirty="0" smtClean="0">
                <a:solidFill>
                  <a:schemeClr val="accent3">
                    <a:lumMod val="75000"/>
                  </a:schemeClr>
                </a:solidFill>
              </a:rPr>
              <a:t>has been a forbidden topic until 2013.</a:t>
            </a:r>
          </a:p>
          <a:p>
            <a:pPr algn="just"/>
            <a:r>
              <a:rPr lang="en-US" dirty="0" smtClean="0">
                <a:solidFill>
                  <a:schemeClr val="accent3">
                    <a:lumMod val="75000"/>
                  </a:schemeClr>
                </a:solidFill>
              </a:rPr>
              <a:t>Now, in Ontario (for example), this topic has been approved for Grades 6-12 BUT schools are unable to roll out new the curriculum</a:t>
            </a:r>
            <a:r>
              <a:rPr lang="en-US" b="1" dirty="0" smtClean="0">
                <a:solidFill>
                  <a:schemeClr val="accent3">
                    <a:lumMod val="75000"/>
                  </a:schemeClr>
                </a:solidFill>
              </a:rPr>
              <a:t> </a:t>
            </a:r>
            <a:r>
              <a:rPr lang="en-US" dirty="0" smtClean="0">
                <a:solidFill>
                  <a:schemeClr val="accent3">
                    <a:lumMod val="75000"/>
                  </a:schemeClr>
                </a:solidFill>
              </a:rPr>
              <a:t>as</a:t>
            </a:r>
            <a:r>
              <a:rPr lang="en-US" b="1" dirty="0" smtClean="0">
                <a:solidFill>
                  <a:schemeClr val="accent3">
                    <a:lumMod val="75000"/>
                  </a:schemeClr>
                </a:solidFill>
              </a:rPr>
              <a:t> </a:t>
            </a:r>
            <a:r>
              <a:rPr lang="en-US" b="1" dirty="0" smtClean="0">
                <a:solidFill>
                  <a:srgbClr val="FF0000"/>
                </a:solidFill>
              </a:rPr>
              <a:t>the government has not provided funding for new texts/materials, teacher training, etc. </a:t>
            </a:r>
            <a:endParaRPr lang="en-US" b="1" dirty="0">
              <a:solidFill>
                <a:srgbClr val="FF0000"/>
              </a:solidFill>
            </a:endParaRPr>
          </a:p>
        </p:txBody>
      </p:sp>
    </p:spTree>
    <p:extLst>
      <p:ext uri="{BB962C8B-B14F-4D97-AF65-F5344CB8AC3E}">
        <p14:creationId xmlns:p14="http://schemas.microsoft.com/office/powerpoint/2010/main" val="2017481296"/>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4737" y="1851212"/>
            <a:ext cx="8502316" cy="1730375"/>
          </a:xfrm>
        </p:spPr>
        <p:txBody>
          <a:bodyPr/>
          <a:lstStyle/>
          <a:p>
            <a:r>
              <a:rPr lang="en-US" sz="4000" dirty="0">
                <a:hlinkClick r:id="rId3"/>
              </a:rPr>
              <a:t>http://www.youtube.com/watch?v=hqPIh-</a:t>
            </a:r>
            <a:r>
              <a:rPr lang="en-US" sz="4000" dirty="0" smtClean="0">
                <a:hlinkClick r:id="rId3"/>
              </a:rPr>
              <a:t>267fg</a:t>
            </a:r>
            <a:r>
              <a:rPr lang="en-US" sz="4000" dirty="0" smtClean="0"/>
              <a:t> </a:t>
            </a:r>
            <a:endParaRPr lang="en-US" sz="4000" dirty="0"/>
          </a:p>
        </p:txBody>
      </p:sp>
      <p:sp>
        <p:nvSpPr>
          <p:cNvPr id="5" name="Text Placeholder 4"/>
          <p:cNvSpPr>
            <a:spLocks noGrp="1"/>
          </p:cNvSpPr>
          <p:nvPr>
            <p:ph type="body" idx="1"/>
          </p:nvPr>
        </p:nvSpPr>
        <p:spPr/>
        <p:txBody>
          <a:bodyPr/>
          <a:lstStyle/>
          <a:p>
            <a:r>
              <a:rPr lang="en-US" dirty="0" smtClean="0"/>
              <a:t>Song and Video: Canadian </a:t>
            </a:r>
            <a:r>
              <a:rPr lang="en-US" dirty="0"/>
              <a:t>Holocaust -Try Not to </a:t>
            </a:r>
            <a:r>
              <a:rPr lang="en-US" dirty="0" smtClean="0"/>
              <a:t>Cry</a:t>
            </a:r>
          </a:p>
          <a:p>
            <a:r>
              <a:rPr lang="en-US" dirty="0" smtClean="0"/>
              <a:t>By </a:t>
            </a:r>
            <a:r>
              <a:rPr lang="en-US" dirty="0" err="1" smtClean="0"/>
              <a:t>REDMuslima</a:t>
            </a:r>
            <a:endParaRPr lang="en-US" dirty="0"/>
          </a:p>
        </p:txBody>
      </p:sp>
    </p:spTree>
    <p:extLst>
      <p:ext uri="{BB962C8B-B14F-4D97-AF65-F5344CB8AC3E}">
        <p14:creationId xmlns:p14="http://schemas.microsoft.com/office/powerpoint/2010/main" val="1849329106"/>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We Were Children</a:t>
            </a:r>
            <a:endParaRPr lang="en-US" dirty="0"/>
          </a:p>
        </p:txBody>
      </p:sp>
      <p:sp>
        <p:nvSpPr>
          <p:cNvPr id="4" name="Subtitle 3"/>
          <p:cNvSpPr>
            <a:spLocks noGrp="1"/>
          </p:cNvSpPr>
          <p:nvPr>
            <p:ph type="subTitle" idx="1"/>
          </p:nvPr>
        </p:nvSpPr>
        <p:spPr/>
        <p:txBody>
          <a:bodyPr>
            <a:normAutofit fontScale="77500" lnSpcReduction="20000"/>
          </a:bodyPr>
          <a:lstStyle/>
          <a:p>
            <a:r>
              <a:rPr lang="en-US" dirty="0" smtClean="0"/>
              <a:t>A Documentary Film by Tim </a:t>
            </a:r>
            <a:r>
              <a:rPr lang="en-US" dirty="0" err="1" smtClean="0"/>
              <a:t>Wolochatiuk</a:t>
            </a:r>
            <a:r>
              <a:rPr lang="en-US" dirty="0" smtClean="0"/>
              <a:t> (Director), and Jason Sherman (Writer)</a:t>
            </a:r>
          </a:p>
          <a:p>
            <a:r>
              <a:rPr lang="en-US" dirty="0">
                <a:hlinkClick r:id="rId3"/>
              </a:rPr>
              <a:t>http://www.nfb.ca/film/we_were_children/trailer/</a:t>
            </a:r>
            <a:r>
              <a:rPr lang="en-US" dirty="0" smtClean="0">
                <a:hlinkClick r:id="rId3"/>
              </a:rPr>
              <a:t>we_were_children_trailer</a:t>
            </a:r>
            <a:r>
              <a:rPr lang="en-US" dirty="0" smtClean="0"/>
              <a:t> </a:t>
            </a:r>
            <a:endParaRPr lang="en-US" dirty="0"/>
          </a:p>
        </p:txBody>
      </p:sp>
      <p:pic>
        <p:nvPicPr>
          <p:cNvPr id="5" name="Picture Placeholder 4"/>
          <p:cNvPicPr>
            <a:picLocks noGrp="1" noChangeAspect="1"/>
          </p:cNvPicPr>
          <p:nvPr>
            <p:ph type="pic" sz="quarter" idx="12"/>
          </p:nvPr>
        </p:nvPicPr>
        <p:blipFill>
          <a:blip r:embed="rId4" cstate="print"/>
          <a:srcRect l="21833" r="21833"/>
          <a:stretch>
            <a:fillRect/>
          </a:stretch>
        </p:blipFill>
        <p:spPr/>
      </p:pic>
    </p:spTree>
    <p:extLst>
      <p:ext uri="{BB962C8B-B14F-4D97-AF65-F5344CB8AC3E}">
        <p14:creationId xmlns:p14="http://schemas.microsoft.com/office/powerpoint/2010/main" val="3039900175"/>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3600" b="1" i="1" dirty="0" smtClean="0"/>
              <a:t>“Nits Make Lice” </a:t>
            </a:r>
            <a:r>
              <a:rPr lang="en-US" sz="3600" dirty="0" smtClean="0"/>
              <a:t>by Ward Churchill</a:t>
            </a:r>
            <a:br>
              <a:rPr lang="en-US" sz="3600" dirty="0" smtClean="0"/>
            </a:br>
            <a:r>
              <a:rPr lang="en-US" sz="2000" dirty="0" smtClean="0"/>
              <a:t>(in </a:t>
            </a:r>
            <a:r>
              <a:rPr lang="en-US" sz="2000" i="1" dirty="0" smtClean="0"/>
              <a:t>A Little Matter of Genocide)</a:t>
            </a:r>
            <a:endParaRPr lang="en-US" sz="3600" dirty="0"/>
          </a:p>
        </p:txBody>
      </p:sp>
      <p:sp>
        <p:nvSpPr>
          <p:cNvPr id="3" name="TextBox 2"/>
          <p:cNvSpPr txBox="1"/>
          <p:nvPr/>
        </p:nvSpPr>
        <p:spPr>
          <a:xfrm>
            <a:off x="350488" y="1466729"/>
            <a:ext cx="8131425" cy="5601534"/>
          </a:xfrm>
          <a:prstGeom prst="rect">
            <a:avLst/>
          </a:prstGeom>
          <a:noFill/>
        </p:spPr>
        <p:txBody>
          <a:bodyPr wrap="square" rtlCol="0">
            <a:spAutoFit/>
          </a:bodyPr>
          <a:lstStyle/>
          <a:p>
            <a:pPr algn="just"/>
            <a:r>
              <a:rPr lang="en-US" sz="2800" dirty="0" smtClean="0">
                <a:solidFill>
                  <a:schemeClr val="accent3">
                    <a:lumMod val="75000"/>
                  </a:schemeClr>
                </a:solidFill>
              </a:rPr>
              <a:t>Churchill makes clear that up until the 1980s, scholars and academic institutions DELIBERATELY underestimated AND falsified the number of indigenous peoples in the hemisphere to hide crimes of genocide. Even now, politicians in North America continue to deny genocide.</a:t>
            </a:r>
          </a:p>
          <a:p>
            <a:pPr algn="just"/>
            <a:endParaRPr lang="en-US" sz="2800" dirty="0">
              <a:solidFill>
                <a:schemeClr val="accent3">
                  <a:lumMod val="75000"/>
                </a:schemeClr>
              </a:solidFill>
            </a:endParaRPr>
          </a:p>
          <a:p>
            <a:pPr algn="just"/>
            <a:r>
              <a:rPr lang="en-US" sz="2800" dirty="0" smtClean="0">
                <a:solidFill>
                  <a:schemeClr val="accent3">
                    <a:lumMod val="75000"/>
                  </a:schemeClr>
                </a:solidFill>
              </a:rPr>
              <a:t>The phrase </a:t>
            </a:r>
            <a:r>
              <a:rPr lang="en-US" sz="2800" b="1" dirty="0" smtClean="0">
                <a:solidFill>
                  <a:schemeClr val="accent3">
                    <a:lumMod val="75000"/>
                  </a:schemeClr>
                </a:solidFill>
              </a:rPr>
              <a:t>“nits make lice” </a:t>
            </a:r>
            <a:r>
              <a:rPr lang="en-US" sz="2800" dirty="0" smtClean="0">
                <a:solidFill>
                  <a:schemeClr val="accent3">
                    <a:lumMod val="75000"/>
                  </a:schemeClr>
                </a:solidFill>
              </a:rPr>
              <a:t>was spoken by a pastor turned general. What he meant is that even the smallest ‘Indians’ should be killed to ensure decimation of the indigenous population…</a:t>
            </a:r>
            <a:r>
              <a:rPr lang="en-US" sz="2800" b="1" dirty="0" smtClean="0">
                <a:solidFill>
                  <a:schemeClr val="accent3">
                    <a:lumMod val="75000"/>
                  </a:schemeClr>
                </a:solidFill>
              </a:rPr>
              <a:t>that no matter how young, they should be murdered.</a:t>
            </a:r>
          </a:p>
          <a:p>
            <a:pPr algn="just"/>
            <a:endParaRPr lang="en-US" sz="2200" dirty="0" smtClean="0">
              <a:solidFill>
                <a:schemeClr val="tx2">
                  <a:lumMod val="75000"/>
                </a:schemeClr>
              </a:solidFill>
            </a:endParaRPr>
          </a:p>
        </p:txBody>
      </p:sp>
    </p:spTree>
    <p:extLst>
      <p:ext uri="{BB962C8B-B14F-4D97-AF65-F5344CB8AC3E}">
        <p14:creationId xmlns:p14="http://schemas.microsoft.com/office/powerpoint/2010/main" val="2660711051"/>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9984" y="155074"/>
            <a:ext cx="3612822" cy="1536192"/>
          </a:xfrm>
        </p:spPr>
        <p:txBody>
          <a:bodyPr/>
          <a:lstStyle/>
          <a:p>
            <a:r>
              <a:rPr lang="en-US" b="1" dirty="0" smtClean="0"/>
              <a:t>End of the Trail Sculpture (1915) </a:t>
            </a:r>
            <a:r>
              <a:rPr lang="en-US" sz="2400" dirty="0" smtClean="0"/>
              <a:t>by James Earl Fraser</a:t>
            </a:r>
            <a:endParaRPr lang="en-US" sz="2400" dirty="0"/>
          </a:p>
        </p:txBody>
      </p:sp>
      <p:sp>
        <p:nvSpPr>
          <p:cNvPr id="4" name="Picture Placeholder 3"/>
          <p:cNvSpPr>
            <a:spLocks noGrp="1"/>
          </p:cNvSpPr>
          <p:nvPr>
            <p:ph type="pic" idx="1"/>
          </p:nvPr>
        </p:nvSpPr>
        <p:spPr/>
      </p:sp>
      <p:sp>
        <p:nvSpPr>
          <p:cNvPr id="5" name="Text Placeholder 4"/>
          <p:cNvSpPr>
            <a:spLocks noGrp="1"/>
          </p:cNvSpPr>
          <p:nvPr>
            <p:ph type="body" sz="half" idx="2"/>
          </p:nvPr>
        </p:nvSpPr>
        <p:spPr>
          <a:xfrm>
            <a:off x="379984" y="1722012"/>
            <a:ext cx="3613792" cy="4694830"/>
          </a:xfrm>
        </p:spPr>
        <p:txBody>
          <a:bodyPr>
            <a:noAutofit/>
          </a:bodyPr>
          <a:lstStyle/>
          <a:p>
            <a:pPr algn="just"/>
            <a:r>
              <a:rPr lang="en-US" sz="2400" dirty="0" smtClean="0">
                <a:solidFill>
                  <a:srgbClr val="000090"/>
                </a:solidFill>
              </a:rPr>
              <a:t>Found at the </a:t>
            </a:r>
            <a:r>
              <a:rPr lang="en-US" sz="2400" b="1" dirty="0" smtClean="0">
                <a:solidFill>
                  <a:srgbClr val="000090"/>
                </a:solidFill>
              </a:rPr>
              <a:t>Cowboy and National Heritage Museum </a:t>
            </a:r>
            <a:r>
              <a:rPr lang="en-US" sz="2400" dirty="0" smtClean="0">
                <a:solidFill>
                  <a:srgbClr val="000090"/>
                </a:solidFill>
              </a:rPr>
              <a:t>in Oklahoma City. </a:t>
            </a:r>
            <a:r>
              <a:rPr lang="en-US" sz="2400" dirty="0">
                <a:solidFill>
                  <a:srgbClr val="000090"/>
                </a:solidFill>
              </a:rPr>
              <a:t>The artist struggled with which image of the Native American would be the most appropriate to depict--a vanishing race of savage warriors or the transformation of proud, spiritual people into the next century.</a:t>
            </a: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4318000" y="0"/>
            <a:ext cx="4825999" cy="6858000"/>
          </a:xfrm>
          <a:prstGeom prst="rect">
            <a:avLst/>
          </a:prstGeom>
          <a:noFill/>
          <a:ln>
            <a:noFill/>
          </a:ln>
        </p:spPr>
      </p:pic>
    </p:spTree>
    <p:extLst>
      <p:ext uri="{BB962C8B-B14F-4D97-AF65-F5344CB8AC3E}">
        <p14:creationId xmlns:p14="http://schemas.microsoft.com/office/powerpoint/2010/main" val="754795269"/>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Treaties – A False Flag</a:t>
            </a:r>
            <a:endParaRPr lang="en-US" b="1" dirty="0"/>
          </a:p>
        </p:txBody>
      </p:sp>
      <p:sp>
        <p:nvSpPr>
          <p:cNvPr id="3" name="TextBox 2"/>
          <p:cNvSpPr txBox="1"/>
          <p:nvPr/>
        </p:nvSpPr>
        <p:spPr>
          <a:xfrm>
            <a:off x="354158" y="1708713"/>
            <a:ext cx="8450949" cy="4955202"/>
          </a:xfrm>
          <a:prstGeom prst="rect">
            <a:avLst/>
          </a:prstGeom>
          <a:noFill/>
        </p:spPr>
        <p:txBody>
          <a:bodyPr wrap="square" rtlCol="0">
            <a:spAutoFit/>
          </a:bodyPr>
          <a:lstStyle/>
          <a:p>
            <a:pPr algn="just"/>
            <a:r>
              <a:rPr lang="en-US" sz="2800" b="1" dirty="0">
                <a:solidFill>
                  <a:srgbClr val="000090"/>
                </a:solidFill>
              </a:rPr>
              <a:t>A FALSE FLAG </a:t>
            </a:r>
            <a:r>
              <a:rPr lang="en-US" sz="2400" dirty="0" smtClean="0">
                <a:solidFill>
                  <a:srgbClr val="000090"/>
                </a:solidFill>
              </a:rPr>
              <a:t>Canada’s government </a:t>
            </a:r>
            <a:r>
              <a:rPr lang="en-US" sz="2400" dirty="0">
                <a:solidFill>
                  <a:srgbClr val="000090"/>
                </a:solidFill>
              </a:rPr>
              <a:t>signed treaties with many First Nations </a:t>
            </a:r>
            <a:r>
              <a:rPr lang="en-US" sz="2400" dirty="0" smtClean="0">
                <a:solidFill>
                  <a:srgbClr val="000090"/>
                </a:solidFill>
              </a:rPr>
              <a:t>people </a:t>
            </a:r>
            <a:r>
              <a:rPr lang="en-US" sz="2400" dirty="0">
                <a:solidFill>
                  <a:srgbClr val="000090"/>
                </a:solidFill>
              </a:rPr>
              <a:t>to avoid an expensive </a:t>
            </a:r>
            <a:r>
              <a:rPr lang="en-US" sz="2400" dirty="0" smtClean="0">
                <a:solidFill>
                  <a:srgbClr val="000090"/>
                </a:solidFill>
              </a:rPr>
              <a:t>‘Indian’ war. </a:t>
            </a:r>
            <a:r>
              <a:rPr lang="en-US" sz="2400" dirty="0">
                <a:solidFill>
                  <a:srgbClr val="000090"/>
                </a:solidFill>
              </a:rPr>
              <a:t>BUT the government has continually </a:t>
            </a:r>
            <a:r>
              <a:rPr lang="en-US" sz="2400" dirty="0" smtClean="0">
                <a:solidFill>
                  <a:srgbClr val="000090"/>
                </a:solidFill>
              </a:rPr>
              <a:t>undermined </a:t>
            </a:r>
            <a:r>
              <a:rPr lang="en-US" sz="2400" dirty="0">
                <a:solidFill>
                  <a:srgbClr val="000090"/>
                </a:solidFill>
              </a:rPr>
              <a:t>these treaties so that it can have full control of all lands in Canada. One way this has been done is with the construction of </a:t>
            </a:r>
            <a:r>
              <a:rPr lang="en-US" sz="2400" b="1" dirty="0">
                <a:solidFill>
                  <a:srgbClr val="000090"/>
                </a:solidFill>
              </a:rPr>
              <a:t>‘Indian Savages</a:t>
            </a:r>
            <a:r>
              <a:rPr lang="en-US" sz="2400" dirty="0">
                <a:solidFill>
                  <a:srgbClr val="000090"/>
                </a:solidFill>
              </a:rPr>
              <a:t>’ to justify murder and abuse − absolute and cultural − of Canada’s First Citizens. </a:t>
            </a:r>
            <a:endParaRPr lang="en-US" sz="2400" dirty="0" smtClean="0">
              <a:solidFill>
                <a:srgbClr val="000090"/>
              </a:solidFill>
            </a:endParaRPr>
          </a:p>
          <a:p>
            <a:pPr algn="just"/>
            <a:endParaRPr lang="en-US" sz="2400" b="1" u="sng" dirty="0">
              <a:solidFill>
                <a:srgbClr val="000090"/>
              </a:solidFill>
            </a:endParaRPr>
          </a:p>
          <a:p>
            <a:pPr algn="just"/>
            <a:r>
              <a:rPr lang="en-US" sz="2400" b="1" u="sng" dirty="0" smtClean="0">
                <a:solidFill>
                  <a:schemeClr val="tx2"/>
                </a:solidFill>
              </a:rPr>
              <a:t>The </a:t>
            </a:r>
            <a:r>
              <a:rPr lang="en-US" sz="2400" b="1" u="sng" dirty="0">
                <a:solidFill>
                  <a:schemeClr val="tx2"/>
                </a:solidFill>
              </a:rPr>
              <a:t>media has been instrumental and complicit in the fabrication of the ‘Indian Savage’ for politically motivated murderous ends. </a:t>
            </a:r>
            <a:r>
              <a:rPr lang="en-US" sz="2400" b="1" u="sng" dirty="0" smtClean="0">
                <a:solidFill>
                  <a:schemeClr val="tx2"/>
                </a:solidFill>
              </a:rPr>
              <a:t>Greed continues to dominate abuse and neglect of Canada’s indigenous population by the Canadian government, the media, and other imperialist institutions.</a:t>
            </a:r>
            <a:endParaRPr lang="en-US" sz="2400" b="1" u="sng" dirty="0">
              <a:solidFill>
                <a:schemeClr val="tx2"/>
              </a:solidFill>
            </a:endParaRPr>
          </a:p>
        </p:txBody>
      </p:sp>
    </p:spTree>
    <p:extLst>
      <p:ext uri="{BB962C8B-B14F-4D97-AF65-F5344CB8AC3E}">
        <p14:creationId xmlns:p14="http://schemas.microsoft.com/office/powerpoint/2010/main" val="1032590958"/>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1" y="117117"/>
            <a:ext cx="4248727" cy="1536192"/>
          </a:xfrm>
        </p:spPr>
        <p:txBody>
          <a:bodyPr/>
          <a:lstStyle/>
          <a:p>
            <a:r>
              <a:rPr lang="en-US" sz="4000" b="1" dirty="0" smtClean="0">
                <a:latin typeface="Chiller" pitchFamily="82" charset="0"/>
              </a:rPr>
              <a:t>Demonological Racism </a:t>
            </a:r>
            <a:br>
              <a:rPr lang="en-US" sz="4000" b="1" dirty="0" smtClean="0">
                <a:latin typeface="Chiller" pitchFamily="82" charset="0"/>
              </a:rPr>
            </a:br>
            <a:r>
              <a:rPr lang="en-US" sz="1600" b="1" dirty="0" smtClean="0">
                <a:latin typeface="Chiller" pitchFamily="82" charset="0"/>
              </a:rPr>
              <a:t>(</a:t>
            </a:r>
            <a:r>
              <a:rPr lang="en-US" sz="1600" b="1" dirty="0" err="1" smtClean="0">
                <a:latin typeface="Chiller" pitchFamily="82" charset="0"/>
              </a:rPr>
              <a:t>Itwaru</a:t>
            </a:r>
            <a:r>
              <a:rPr lang="en-US" sz="1600" b="1" dirty="0" smtClean="0">
                <a:latin typeface="Chiller" pitchFamily="82" charset="0"/>
              </a:rPr>
              <a:t>, </a:t>
            </a:r>
            <a:r>
              <a:rPr lang="en-US" sz="1600" dirty="0" smtClean="0">
                <a:latin typeface="Chiller" pitchFamily="82" charset="0"/>
              </a:rPr>
              <a:t>“Master Race, Murder and Gory </a:t>
            </a:r>
            <a:r>
              <a:rPr lang="en-US" sz="1600" dirty="0" err="1" smtClean="0">
                <a:latin typeface="Chiller" pitchFamily="82" charset="0"/>
              </a:rPr>
              <a:t>Globalization”pg</a:t>
            </a:r>
            <a:r>
              <a:rPr lang="en-US" sz="1600" dirty="0" smtClean="0">
                <a:latin typeface="Chiller" pitchFamily="82" charset="0"/>
              </a:rPr>
              <a:t>. 58)</a:t>
            </a:r>
            <a:endParaRPr lang="en-US" sz="1600" dirty="0">
              <a:latin typeface="Chiller" pitchFamily="82" charset="0"/>
            </a:endParaRPr>
          </a:p>
        </p:txBody>
      </p:sp>
      <p:sp>
        <p:nvSpPr>
          <p:cNvPr id="16" name="Text Placeholder 15"/>
          <p:cNvSpPr>
            <a:spLocks noGrp="1"/>
          </p:cNvSpPr>
          <p:nvPr>
            <p:ph type="body" sz="half" idx="2"/>
          </p:nvPr>
        </p:nvSpPr>
        <p:spPr>
          <a:xfrm>
            <a:off x="379984" y="1653309"/>
            <a:ext cx="3613792" cy="4959927"/>
          </a:xfrm>
        </p:spPr>
        <p:txBody>
          <a:bodyPr>
            <a:normAutofit fontScale="92500" lnSpcReduction="10000"/>
          </a:bodyPr>
          <a:lstStyle/>
          <a:p>
            <a:pPr algn="just">
              <a:lnSpc>
                <a:spcPct val="150000"/>
              </a:lnSpc>
            </a:pPr>
            <a:r>
              <a:rPr lang="en-US" b="1" dirty="0" smtClean="0">
                <a:solidFill>
                  <a:schemeClr val="accent3">
                    <a:lumMod val="50000"/>
                  </a:schemeClr>
                </a:solidFill>
              </a:rPr>
              <a:t>Demonological racism…</a:t>
            </a:r>
            <a:r>
              <a:rPr lang="en-US" dirty="0" smtClean="0">
                <a:solidFill>
                  <a:schemeClr val="accent3">
                    <a:lumMod val="50000"/>
                  </a:schemeClr>
                </a:solidFill>
              </a:rPr>
              <a:t>feeds off the euro-centric belief in the demonology of evil, the fear of demonic forces which must be </a:t>
            </a:r>
            <a:r>
              <a:rPr lang="en-US" b="1" dirty="0" smtClean="0">
                <a:solidFill>
                  <a:schemeClr val="accent3">
                    <a:lumMod val="50000"/>
                  </a:schemeClr>
                </a:solidFill>
              </a:rPr>
              <a:t>conquered</a:t>
            </a:r>
            <a:r>
              <a:rPr lang="en-US" dirty="0" smtClean="0">
                <a:solidFill>
                  <a:schemeClr val="accent3">
                    <a:lumMod val="50000"/>
                  </a:schemeClr>
                </a:solidFill>
              </a:rPr>
              <a:t> by the forces of light and rightness − which…the White liberal democracies of the West righteously think they are. The belief in primal demonic threats breeds a terrifying fear </a:t>
            </a:r>
            <a:r>
              <a:rPr lang="en-US" b="1" u="sng" dirty="0" smtClean="0">
                <a:solidFill>
                  <a:schemeClr val="accent3">
                    <a:lumMod val="50000"/>
                  </a:schemeClr>
                </a:solidFill>
              </a:rPr>
              <a:t>which will only be ameliorated by the destruction of those who are PERCEIVED as the threatening demonic hordes.</a:t>
            </a:r>
            <a:endParaRPr lang="en-US" b="1" u="sng" dirty="0">
              <a:solidFill>
                <a:schemeClr val="accent3">
                  <a:lumMod val="50000"/>
                </a:schemeClr>
              </a:solidFill>
            </a:endParaRPr>
          </a:p>
        </p:txBody>
      </p:sp>
      <p:pic>
        <p:nvPicPr>
          <p:cNvPr id="17" name="Picture Placeholder 16"/>
          <p:cNvPicPr>
            <a:picLocks noGrp="1"/>
          </p:cNvPicPr>
          <p:nvPr>
            <p:ph type="pic" idx="1"/>
          </p:nvPr>
        </p:nvPicPr>
        <p:blipFill>
          <a:blip r:embed="rId3" cstate="print">
            <a:extLst>
              <a:ext uri="{28A0092B-C50C-407E-A947-70E740481C1C}">
                <a14:useLocalDpi xmlns:a14="http://schemas.microsoft.com/office/drawing/2010/main" val="0"/>
              </a:ext>
            </a:extLst>
          </a:blip>
          <a:srcRect t="1064" b="1064"/>
          <a:stretch>
            <a:fillRect/>
          </a:stretch>
        </p:blipFill>
        <p:spPr bwMode="auto">
          <a:xfrm>
            <a:off x="4608945" y="249382"/>
            <a:ext cx="4077855" cy="636385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Infusion">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Infusion">
      <a:majorFont>
        <a:latin typeface="Mistral"/>
        <a:ea typeface=""/>
        <a:cs typeface=""/>
        <a:font script="Jpan" typeface="ＤＦＰ行書体"/>
        <a:font script="Hans" typeface="宋体"/>
        <a:font script="Hant" typeface="新細明體"/>
      </a:majorFont>
      <a:minorFont>
        <a:latin typeface="Candara"/>
        <a:ea typeface=""/>
        <a:cs typeface=""/>
        <a:font script="Jpan" typeface="メイリオ"/>
        <a:font script="Hans" typeface="宋体"/>
        <a:font script="Hant" typeface="新細明體"/>
      </a:minorFont>
    </a:fontScheme>
    <a:fmtScheme name="Infusion">
      <a:fillStyleLst>
        <a:solidFill>
          <a:schemeClr val="phClr"/>
        </a:solidFill>
        <a:blipFill rotWithShape="1">
          <a:blip xmlns:r="http://schemas.openxmlformats.org/officeDocument/2006/relationships" r:embed="rId1">
            <a:duotone>
              <a:schemeClr val="phClr">
                <a:shade val="70000"/>
                <a:satMod val="120000"/>
              </a:schemeClr>
              <a:schemeClr val="phClr">
                <a:tint val="70000"/>
                <a:satMod val="300000"/>
                <a:lumMod val="125000"/>
              </a:schemeClr>
            </a:duotone>
          </a:blip>
          <a:tile tx="0" ty="0" sx="50000" sy="50000" flip="none" algn="tl"/>
        </a:blipFill>
        <a:blipFill rotWithShape="1">
          <a:blip xmlns:r="http://schemas.openxmlformats.org/officeDocument/2006/relationships" r:embed="rId2">
            <a:duotone>
              <a:schemeClr val="phClr">
                <a:shade val="70000"/>
                <a:satMod val="120000"/>
              </a:schemeClr>
              <a:schemeClr val="phClr">
                <a:tint val="70000"/>
                <a:satMod val="135000"/>
              </a:schemeClr>
            </a:duotone>
          </a:blip>
          <a:tile tx="0" ty="0" sx="40000" sy="40000" flip="none" algn="tl"/>
        </a:blipFill>
      </a:fillStyleLst>
      <a:lnStyleLst>
        <a:ln w="38100" cap="flat" cmpd="sng" algn="ctr">
          <a:solidFill>
            <a:schemeClr val="phClr">
              <a:alpha val="70000"/>
              <a:satMod val="105000"/>
            </a:schemeClr>
          </a:solidFill>
          <a:prstDash val="solid"/>
          <a:miter/>
        </a:ln>
        <a:ln w="50800" cap="flat" cmpd="sng" algn="ctr">
          <a:solidFill>
            <a:schemeClr val="phClr">
              <a:alpha val="50000"/>
            </a:schemeClr>
          </a:solidFill>
          <a:prstDash val="solid"/>
          <a:miter/>
        </a:ln>
        <a:ln w="88900" cap="flat" cmpd="sng" algn="ctr">
          <a:solidFill>
            <a:schemeClr val="phClr">
              <a:alpha val="40000"/>
            </a:schemeClr>
          </a:solidFill>
          <a:prstDash val="solid"/>
          <a:miter/>
        </a:ln>
      </a:lnStyleLst>
      <a:effectStyleLst>
        <a:effectStyle>
          <a:effectLst/>
        </a:effectStyle>
        <a:effectStyle>
          <a:effectLst>
            <a:outerShdw blurRad="38100" dist="25400" dir="5400000" rotWithShape="0">
              <a:srgbClr val="000000">
                <a:alpha val="50000"/>
              </a:srgbClr>
            </a:outerShdw>
          </a:effectLst>
        </a:effectStyle>
        <a:effectStyle>
          <a:effectLst>
            <a:innerShdw blurRad="190500" dir="13500000">
              <a:srgbClr val="000000">
                <a:alpha val="50000"/>
              </a:srgbClr>
            </a:innerShdw>
            <a:outerShdw blurRad="38100" dist="25400" dir="5400000" rotWithShape="0">
              <a:srgbClr val="000000">
                <a:alpha val="50000"/>
              </a:srgbClr>
            </a:outerShdw>
          </a:effectLst>
        </a:effectStyle>
      </a:effectStyleLst>
      <a:bgFillStyleLst>
        <a:blipFill rotWithShape="1">
          <a:blip xmlns:r="http://schemas.openxmlformats.org/officeDocument/2006/relationships" r:embed="rId3">
            <a:duotone>
              <a:schemeClr val="phClr">
                <a:shade val="70000"/>
                <a:satMod val="500000"/>
                <a:lumMod val="50000"/>
              </a:schemeClr>
              <a:schemeClr val="phClr">
                <a:satMod val="800000"/>
                <a:lumMod val="250000"/>
              </a:schemeClr>
            </a:duotone>
          </a:blip>
          <a:stretch/>
        </a:blipFill>
        <a:blipFill rotWithShape="1">
          <a:blip xmlns:r="http://schemas.openxmlformats.org/officeDocument/2006/relationships" r:embed="rId4">
            <a:duotone>
              <a:schemeClr val="phClr">
                <a:shade val="70000"/>
                <a:satMod val="500000"/>
                <a:lumMod val="50000"/>
              </a:schemeClr>
              <a:schemeClr val="phClr">
                <a:satMod val="800000"/>
                <a:lumMod val="250000"/>
              </a:schemeClr>
            </a:duotone>
          </a:blip>
          <a:stretch/>
        </a:blipFill>
        <a:blipFill rotWithShape="1">
          <a:blip xmlns:r="http://schemas.openxmlformats.org/officeDocument/2006/relationships" r:embed="rId5">
            <a:duotone>
              <a:schemeClr val="phClr">
                <a:shade val="70000"/>
                <a:satMod val="500000"/>
                <a:lumMod val="50000"/>
              </a:schemeClr>
              <a:schemeClr val="phClr">
                <a:satMod val="800000"/>
                <a:lumMod val="2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5950</TotalTime>
  <Words>8451</Words>
  <Application>Microsoft Macintosh PowerPoint</Application>
  <PresentationFormat>On-screen Show (4:3)</PresentationFormat>
  <Paragraphs>345</Paragraphs>
  <Slides>56</Slides>
  <Notes>56</Notes>
  <HiddenSlides>0</HiddenSlides>
  <MMClips>1</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Infusion</vt:lpstr>
      <vt:lpstr>Deconstructing Savage Violence</vt:lpstr>
      <vt:lpstr>Complicity in Genocide</vt:lpstr>
      <vt:lpstr>Convention on the Prevention and Punishment of the Crime of Genocide,  Article 2</vt:lpstr>
      <vt:lpstr>Non-lethal Eliminationism:  Cultural Genocide</vt:lpstr>
      <vt:lpstr>5 Means of Eliminationism (acc0rding to Daniel Jonah Goldhagen)</vt:lpstr>
      <vt:lpstr>“Nits Make Lice” by Ward Churchill (in A Little Matter of Genocide)</vt:lpstr>
      <vt:lpstr>End of the Trail Sculpture (1915) by James Earl Fraser</vt:lpstr>
      <vt:lpstr>Treaties – A False Flag</vt:lpstr>
      <vt:lpstr>Demonological Racism  (Itwaru, “Master Race, Murder and Gory Globalization”pg. 58)</vt:lpstr>
      <vt:lpstr>The Demonized Other</vt:lpstr>
      <vt:lpstr>PowerPoint Presentation</vt:lpstr>
      <vt:lpstr>Sitting Bull as a ‘Savage’</vt:lpstr>
      <vt:lpstr>The Murderous Mode of Reasoning</vt:lpstr>
      <vt:lpstr>Fear in the Forest, 1960</vt:lpstr>
      <vt:lpstr>Stereotyping the ‘Savage’ Indian</vt:lpstr>
      <vt:lpstr>Royal Bagot Commission, 1844</vt:lpstr>
      <vt:lpstr> John A. McDonald, Prime Minister of Canada, 1878-1891: His view on the education of ‘Indian’ children</vt:lpstr>
      <vt:lpstr>Queen Victoria’s Red Children</vt:lpstr>
      <vt:lpstr>CRITICAL ISSUES Affecting Survivors of Residential Schools: Assimilate or Die</vt:lpstr>
      <vt:lpstr>The Birth of Indian Residential Schools</vt:lpstr>
      <vt:lpstr>PowerPoint Presentation</vt:lpstr>
      <vt:lpstr>Legal Definition of ‘Indian’ (early 20th century)</vt:lpstr>
      <vt:lpstr>Civilizing the ‘Savage Indian’ Child</vt:lpstr>
      <vt:lpstr>Duncan Campbell Scott, ‘Renowned’ Poet, Superintendent of Indian Affairs from 1913-1932</vt:lpstr>
      <vt:lpstr>By 1908: IRSs Deemed a Failure</vt:lpstr>
      <vt:lpstr>“Perhaps it has even been assumed that once all Indian children are brought to school and are given a dose of the magic elixir of Canadian education all we and the sceptics  have to do is sit back and wait for the older uneducated Indian adults to die off and the ‘Indian Problem’ will come to its timely end.”    (Mrs. Mary Anne LaVallee, First Nations Speaker at the National Conference on Indian and Northern Education Saskatoon (1967), p.26. </vt:lpstr>
      <vt:lpstr>The Indian Act, 1876</vt:lpstr>
      <vt:lpstr>Tiny Handcuffs for “Indian” children</vt:lpstr>
      <vt:lpstr>Civilizing ‘Savage Indian’ Children</vt:lpstr>
      <vt:lpstr>The Lactification of Consciousness and the Epidermalization of Inferiority</vt:lpstr>
      <vt:lpstr>CIVILIZING PUNISHMENTS FOR DISPLAYS OF ‘SAVAGE’ INDIGENEITY</vt:lpstr>
      <vt:lpstr>Whipped into Submission</vt:lpstr>
      <vt:lpstr>Duncan Campbell Scott, Guilty of Attempts at Genocide</vt:lpstr>
      <vt:lpstr>   </vt:lpstr>
      <vt:lpstr>Intentional Underfunding Ensured that Tuberculosis Would Run Rampant among Indigenous Populations</vt:lpstr>
      <vt:lpstr>PowerPoint Presentation</vt:lpstr>
      <vt:lpstr>Health Signifiers of Total Neglect (1940s)</vt:lpstr>
      <vt:lpstr>Aboriginal Children as the White Man’s Lab Rats</vt:lpstr>
      <vt:lpstr>Starving Aboriginal Children Used as the White Man’s Lab Rats</vt:lpstr>
      <vt:lpstr>Sexual Sterilization of Children at Residential Schools</vt:lpstr>
      <vt:lpstr>The ‘Eskimo Problem’ and Social Engineering</vt:lpstr>
      <vt:lpstr>Quote by Indigenous Speaker at 1967 Conference on Native Education (Saskatoon)</vt:lpstr>
      <vt:lpstr>Negative Depiction of a Mass-murdered People in a Children’s Comic</vt:lpstr>
      <vt:lpstr>The Myth of the Bloodthirsty Savage</vt:lpstr>
      <vt:lpstr>PowerPoint Presentation</vt:lpstr>
      <vt:lpstr>Pawnee Bill Wild West Show</vt:lpstr>
      <vt:lpstr>PowerPoint Presentation</vt:lpstr>
      <vt:lpstr>Savage Quality Firearms: The Dehumanization Continues</vt:lpstr>
      <vt:lpstr>Branding the Savage Warrior</vt:lpstr>
      <vt:lpstr>PowerPoint Presentation</vt:lpstr>
      <vt:lpstr>Make no mistake: Canada is guilty of all 5 means of eliminationism, of genocide</vt:lpstr>
      <vt:lpstr>PowerPoint Presentation</vt:lpstr>
      <vt:lpstr>The Overwhelming Silence of Historical Truths:  A Crime Against Humanity?</vt:lpstr>
      <vt:lpstr>Inclusion of Canadian Indian Residential Schools in Curriculum</vt:lpstr>
      <vt:lpstr>http://www.youtube.com/watch?v=hqPIh-267fg </vt:lpstr>
      <vt:lpstr>We Were Children</vt:lpstr>
    </vt:vector>
  </TitlesOfParts>
  <Company>University of Toronto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There’s More Than One Way to Kill an Indian</dc:title>
  <dc:creator>Susan Hammond</dc:creator>
  <cp:lastModifiedBy>Susan Hammond</cp:lastModifiedBy>
  <cp:revision>318</cp:revision>
  <cp:lastPrinted>2014-01-08T04:36:55Z</cp:lastPrinted>
  <dcterms:created xsi:type="dcterms:W3CDTF">2013-11-12T16:24:08Z</dcterms:created>
  <dcterms:modified xsi:type="dcterms:W3CDTF">2016-05-22T12:01:38Z</dcterms:modified>
</cp:coreProperties>
</file>